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4778" r:id="rId2"/>
    <p:sldId id="4764" r:id="rId3"/>
    <p:sldId id="4784" r:id="rId4"/>
    <p:sldId id="4768" r:id="rId5"/>
    <p:sldId id="4793" r:id="rId6"/>
    <p:sldId id="4795" r:id="rId7"/>
    <p:sldId id="4794" r:id="rId8"/>
    <p:sldId id="4783" r:id="rId9"/>
    <p:sldId id="4805" r:id="rId10"/>
    <p:sldId id="4806" r:id="rId11"/>
    <p:sldId id="4780" r:id="rId12"/>
    <p:sldId id="4767" r:id="rId13"/>
    <p:sldId id="4769" r:id="rId14"/>
    <p:sldId id="4781" r:id="rId15"/>
    <p:sldId id="3196" r:id="rId16"/>
    <p:sldId id="4770" r:id="rId17"/>
    <p:sldId id="3251" r:id="rId18"/>
    <p:sldId id="273" r:id="rId19"/>
    <p:sldId id="3252" r:id="rId20"/>
    <p:sldId id="3253" r:id="rId21"/>
    <p:sldId id="4801" r:id="rId22"/>
    <p:sldId id="3254" r:id="rId23"/>
    <p:sldId id="3264" r:id="rId24"/>
    <p:sldId id="3266" r:id="rId25"/>
    <p:sldId id="3267" r:id="rId26"/>
    <p:sldId id="4771" r:id="rId27"/>
    <p:sldId id="4800" r:id="rId28"/>
    <p:sldId id="4802" r:id="rId29"/>
    <p:sldId id="378" r:id="rId30"/>
    <p:sldId id="376" r:id="rId31"/>
    <p:sldId id="377" r:id="rId32"/>
    <p:sldId id="411" r:id="rId33"/>
    <p:sldId id="412" r:id="rId34"/>
    <p:sldId id="418" r:id="rId35"/>
    <p:sldId id="444" r:id="rId36"/>
    <p:sldId id="416" r:id="rId37"/>
    <p:sldId id="440" r:id="rId38"/>
    <p:sldId id="380" r:id="rId39"/>
    <p:sldId id="441" r:id="rId40"/>
    <p:sldId id="382" r:id="rId41"/>
    <p:sldId id="379" r:id="rId42"/>
    <p:sldId id="409" r:id="rId43"/>
    <p:sldId id="387" r:id="rId44"/>
    <p:sldId id="448" r:id="rId45"/>
    <p:sldId id="389" r:id="rId46"/>
    <p:sldId id="420" r:id="rId47"/>
    <p:sldId id="422" r:id="rId48"/>
    <p:sldId id="423" r:id="rId49"/>
    <p:sldId id="390" r:id="rId50"/>
    <p:sldId id="391" r:id="rId51"/>
    <p:sldId id="392" r:id="rId52"/>
    <p:sldId id="393" r:id="rId53"/>
    <p:sldId id="394" r:id="rId54"/>
    <p:sldId id="395" r:id="rId55"/>
    <p:sldId id="397" r:id="rId56"/>
    <p:sldId id="398" r:id="rId57"/>
    <p:sldId id="410" r:id="rId58"/>
    <p:sldId id="400" r:id="rId59"/>
    <p:sldId id="401" r:id="rId60"/>
    <p:sldId id="402" r:id="rId61"/>
    <p:sldId id="443" r:id="rId62"/>
    <p:sldId id="404" r:id="rId63"/>
    <p:sldId id="405" r:id="rId64"/>
    <p:sldId id="406" r:id="rId65"/>
    <p:sldId id="407" r:id="rId66"/>
    <p:sldId id="408" r:id="rId67"/>
    <p:sldId id="4803" r:id="rId68"/>
    <p:sldId id="4776" r:id="rId69"/>
    <p:sldId id="4777" r:id="rId70"/>
    <p:sldId id="4789" r:id="rId71"/>
    <p:sldId id="4788" r:id="rId72"/>
    <p:sldId id="4786" r:id="rId73"/>
    <p:sldId id="4791" r:id="rId74"/>
    <p:sldId id="4787" r:id="rId75"/>
    <p:sldId id="4796" r:id="rId76"/>
    <p:sldId id="4797" r:id="rId77"/>
    <p:sldId id="4798" r:id="rId78"/>
    <p:sldId id="4772" r:id="rId79"/>
    <p:sldId id="4773" r:id="rId80"/>
    <p:sldId id="4775" r:id="rId81"/>
    <p:sldId id="4774" r:id="rId82"/>
    <p:sldId id="4782" r:id="rId83"/>
    <p:sldId id="257" r:id="rId84"/>
    <p:sldId id="293" r:id="rId85"/>
    <p:sldId id="272" r:id="rId86"/>
    <p:sldId id="292" r:id="rId87"/>
    <p:sldId id="258" r:id="rId88"/>
    <p:sldId id="261" r:id="rId89"/>
    <p:sldId id="269" r:id="rId90"/>
    <p:sldId id="3199" r:id="rId91"/>
    <p:sldId id="3200" r:id="rId92"/>
    <p:sldId id="3201" r:id="rId93"/>
    <p:sldId id="305" r:id="rId94"/>
    <p:sldId id="3202" r:id="rId95"/>
    <p:sldId id="3229" r:id="rId96"/>
    <p:sldId id="303" r:id="rId97"/>
    <p:sldId id="3203" r:id="rId98"/>
    <p:sldId id="266" r:id="rId99"/>
    <p:sldId id="3204" r:id="rId100"/>
    <p:sldId id="3205" r:id="rId101"/>
    <p:sldId id="3206" r:id="rId102"/>
    <p:sldId id="3207" r:id="rId103"/>
    <p:sldId id="3208" r:id="rId104"/>
    <p:sldId id="3209" r:id="rId105"/>
    <p:sldId id="3210" r:id="rId106"/>
    <p:sldId id="3226" r:id="rId107"/>
    <p:sldId id="259" r:id="rId108"/>
    <p:sldId id="3211" r:id="rId109"/>
    <p:sldId id="3216" r:id="rId110"/>
    <p:sldId id="3217" r:id="rId111"/>
    <p:sldId id="3218" r:id="rId112"/>
    <p:sldId id="3219" r:id="rId113"/>
    <p:sldId id="267" r:id="rId114"/>
    <p:sldId id="3212" r:id="rId115"/>
    <p:sldId id="3214" r:id="rId116"/>
    <p:sldId id="3220" r:id="rId117"/>
    <p:sldId id="3223" r:id="rId118"/>
    <p:sldId id="3224" r:id="rId119"/>
    <p:sldId id="300" r:id="rId120"/>
    <p:sldId id="3221" r:id="rId121"/>
    <p:sldId id="3222" r:id="rId122"/>
    <p:sldId id="4804" r:id="rId123"/>
    <p:sldId id="301" r:id="rId12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57"/>
    <a:srgbClr val="495E88"/>
    <a:srgbClr val="17375E"/>
    <a:srgbClr val="385584"/>
    <a:srgbClr val="ED7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541" autoAdjust="0"/>
  </p:normalViewPr>
  <p:slideViewPr>
    <p:cSldViewPr>
      <p:cViewPr>
        <p:scale>
          <a:sx n="75" d="100"/>
          <a:sy n="75" d="100"/>
        </p:scale>
        <p:origin x="936" y="-138"/>
      </p:cViewPr>
      <p:guideLst>
        <p:guide orient="horz" pos="2160"/>
        <p:guide pos="2880"/>
      </p:guideLst>
    </p:cSldViewPr>
  </p:slideViewPr>
  <p:notesTextViewPr>
    <p:cViewPr>
      <p:scale>
        <a:sx n="1" d="1"/>
        <a:sy n="1" d="1"/>
      </p:scale>
      <p:origin x="0" y="0"/>
    </p:cViewPr>
  </p:notesTextViewPr>
  <p:notesViewPr>
    <p:cSldViewPr>
      <p:cViewPr varScale="1">
        <p:scale>
          <a:sx n="78" d="100"/>
          <a:sy n="78" d="100"/>
        </p:scale>
        <p:origin x="20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697C7E-7DDA-46E3-B39E-F71CF36948D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CF76DCF-2B0A-4032-9A96-F294F7725F8F}">
      <dgm:prSet phldrT="[Text]"/>
      <dgm:spPr>
        <a:solidFill>
          <a:srgbClr val="92D050"/>
        </a:solidFill>
        <a:ln>
          <a:solidFill>
            <a:srgbClr val="F68D25"/>
          </a:solidFill>
        </a:ln>
      </dgm:spPr>
      <dgm:t>
        <a:bodyPr/>
        <a:lstStyle/>
        <a:p>
          <a:endParaRPr lang="en-US" dirty="0"/>
        </a:p>
      </dgm:t>
    </dgm:pt>
    <dgm:pt modelId="{AA73D437-131C-4CD9-8563-45C5AF0585DC}" type="parTrans" cxnId="{52378D4A-98EC-4D4A-9B06-24444F63A862}">
      <dgm:prSet/>
      <dgm:spPr/>
      <dgm:t>
        <a:bodyPr/>
        <a:lstStyle/>
        <a:p>
          <a:endParaRPr lang="en-US"/>
        </a:p>
      </dgm:t>
    </dgm:pt>
    <dgm:pt modelId="{99F48602-8B70-40C1-A9F7-379369093ED9}" type="sibTrans" cxnId="{52378D4A-98EC-4D4A-9B06-24444F63A862}">
      <dgm:prSet/>
      <dgm:spPr/>
      <dgm:t>
        <a:bodyPr/>
        <a:lstStyle/>
        <a:p>
          <a:endParaRPr lang="en-US"/>
        </a:p>
      </dgm:t>
    </dgm:pt>
    <dgm:pt modelId="{DB61C338-8070-45E6-AC30-20A569A1C776}">
      <dgm:prSet phldrT="[Text]" custT="1"/>
      <dgm:spPr>
        <a:ln>
          <a:solidFill>
            <a:srgbClr val="F68D25"/>
          </a:solidFill>
        </a:ln>
      </dgm:spPr>
      <dgm:t>
        <a:bodyPr/>
        <a:lstStyle/>
        <a:p>
          <a:r>
            <a:rPr lang="en-US" sz="2400" dirty="0">
              <a:solidFill>
                <a:srgbClr val="002060"/>
              </a:solidFill>
            </a:rPr>
            <a:t>Gather facts</a:t>
          </a:r>
        </a:p>
      </dgm:t>
    </dgm:pt>
    <dgm:pt modelId="{E26CAED8-3345-4D79-B6E5-E7298C9E2230}" type="parTrans" cxnId="{AAF5D051-1C78-46A7-88A7-4DB74DA8202F}">
      <dgm:prSet/>
      <dgm:spPr/>
      <dgm:t>
        <a:bodyPr/>
        <a:lstStyle/>
        <a:p>
          <a:endParaRPr lang="en-US"/>
        </a:p>
      </dgm:t>
    </dgm:pt>
    <dgm:pt modelId="{75CF386D-8896-40B6-B2C6-7EF5918D7E16}" type="sibTrans" cxnId="{AAF5D051-1C78-46A7-88A7-4DB74DA8202F}">
      <dgm:prSet/>
      <dgm:spPr/>
      <dgm:t>
        <a:bodyPr/>
        <a:lstStyle/>
        <a:p>
          <a:endParaRPr lang="en-US"/>
        </a:p>
      </dgm:t>
    </dgm:pt>
    <dgm:pt modelId="{64536532-E5AC-4315-9183-F1546D6D4C22}">
      <dgm:prSet phldrT="[Text]"/>
      <dgm:spPr>
        <a:solidFill>
          <a:srgbClr val="92D050"/>
        </a:solidFill>
        <a:ln>
          <a:solidFill>
            <a:srgbClr val="F68D25"/>
          </a:solidFill>
        </a:ln>
      </dgm:spPr>
      <dgm:t>
        <a:bodyPr/>
        <a:lstStyle/>
        <a:p>
          <a:endParaRPr lang="en-US" dirty="0"/>
        </a:p>
      </dgm:t>
    </dgm:pt>
    <dgm:pt modelId="{EE6F02BA-CED7-46AE-820C-AA5B08AF9658}" type="parTrans" cxnId="{CE839721-0478-4647-9B94-86C6692A29E1}">
      <dgm:prSet/>
      <dgm:spPr/>
      <dgm:t>
        <a:bodyPr/>
        <a:lstStyle/>
        <a:p>
          <a:endParaRPr lang="en-US"/>
        </a:p>
      </dgm:t>
    </dgm:pt>
    <dgm:pt modelId="{BF02631D-368B-4995-BF46-AC6AD3E9E87D}" type="sibTrans" cxnId="{CE839721-0478-4647-9B94-86C6692A29E1}">
      <dgm:prSet/>
      <dgm:spPr/>
      <dgm:t>
        <a:bodyPr/>
        <a:lstStyle/>
        <a:p>
          <a:endParaRPr lang="en-US"/>
        </a:p>
      </dgm:t>
    </dgm:pt>
    <dgm:pt modelId="{CD7D3214-809B-43EE-988B-77608C6FF5CF}">
      <dgm:prSet phldrT="[Text]" custT="1"/>
      <dgm:spPr>
        <a:ln>
          <a:solidFill>
            <a:srgbClr val="F68D25"/>
          </a:solidFill>
        </a:ln>
      </dgm:spPr>
      <dgm:t>
        <a:bodyPr/>
        <a:lstStyle/>
        <a:p>
          <a:r>
            <a:rPr lang="en-US" sz="2400" dirty="0">
              <a:solidFill>
                <a:srgbClr val="002060"/>
              </a:solidFill>
            </a:rPr>
            <a:t>Identify all contributing factors</a:t>
          </a:r>
        </a:p>
      </dgm:t>
    </dgm:pt>
    <dgm:pt modelId="{CC829781-B621-474D-9E09-8644EAFD335E}" type="parTrans" cxnId="{1CD7942E-7F11-4802-8FFB-34B016A7CC38}">
      <dgm:prSet/>
      <dgm:spPr/>
      <dgm:t>
        <a:bodyPr/>
        <a:lstStyle/>
        <a:p>
          <a:endParaRPr lang="en-US"/>
        </a:p>
      </dgm:t>
    </dgm:pt>
    <dgm:pt modelId="{869AABB4-FCE1-4E7C-8932-7F9D130EDC66}" type="sibTrans" cxnId="{1CD7942E-7F11-4802-8FFB-34B016A7CC38}">
      <dgm:prSet/>
      <dgm:spPr/>
      <dgm:t>
        <a:bodyPr/>
        <a:lstStyle/>
        <a:p>
          <a:endParaRPr lang="en-US"/>
        </a:p>
      </dgm:t>
    </dgm:pt>
    <dgm:pt modelId="{2E6EC28A-34BD-460F-9E13-41BC5B15701C}">
      <dgm:prSet phldrT="[Text]"/>
      <dgm:spPr>
        <a:solidFill>
          <a:srgbClr val="92D050"/>
        </a:solidFill>
        <a:ln>
          <a:solidFill>
            <a:srgbClr val="F68D25"/>
          </a:solidFill>
        </a:ln>
      </dgm:spPr>
      <dgm:t>
        <a:bodyPr/>
        <a:lstStyle/>
        <a:p>
          <a:endParaRPr lang="en-US" dirty="0"/>
        </a:p>
      </dgm:t>
    </dgm:pt>
    <dgm:pt modelId="{56E9E01B-C6FB-4325-A29E-AEAB643B2488}" type="parTrans" cxnId="{FB5E6CC0-406E-41D6-B566-FE565DB7F2AA}">
      <dgm:prSet/>
      <dgm:spPr/>
      <dgm:t>
        <a:bodyPr/>
        <a:lstStyle/>
        <a:p>
          <a:endParaRPr lang="en-US"/>
        </a:p>
      </dgm:t>
    </dgm:pt>
    <dgm:pt modelId="{1E993D4D-B03A-46A8-BDC6-B81AD2C2E6D0}" type="sibTrans" cxnId="{FB5E6CC0-406E-41D6-B566-FE565DB7F2AA}">
      <dgm:prSet/>
      <dgm:spPr/>
      <dgm:t>
        <a:bodyPr/>
        <a:lstStyle/>
        <a:p>
          <a:endParaRPr lang="en-US"/>
        </a:p>
      </dgm:t>
    </dgm:pt>
    <dgm:pt modelId="{17CD7DDB-0E52-4D2D-9781-0C9749C74D4A}">
      <dgm:prSet phldrT="[Text]" custT="1"/>
      <dgm:spPr>
        <a:ln>
          <a:solidFill>
            <a:srgbClr val="F68D25"/>
          </a:solidFill>
        </a:ln>
      </dgm:spPr>
      <dgm:t>
        <a:bodyPr/>
        <a:lstStyle/>
        <a:p>
          <a:r>
            <a:rPr lang="en-US" sz="2400" dirty="0">
              <a:solidFill>
                <a:srgbClr val="002060"/>
              </a:solidFill>
            </a:rPr>
            <a:t>Create plan to improve organization from lessons learned from investigation </a:t>
          </a:r>
        </a:p>
      </dgm:t>
    </dgm:pt>
    <dgm:pt modelId="{1420D3C0-BF9E-4806-A8E9-643EA9806E17}" type="parTrans" cxnId="{B2673D51-AE22-498B-B19E-54B8CB1B49CD}">
      <dgm:prSet/>
      <dgm:spPr/>
      <dgm:t>
        <a:bodyPr/>
        <a:lstStyle/>
        <a:p>
          <a:endParaRPr lang="en-US"/>
        </a:p>
      </dgm:t>
    </dgm:pt>
    <dgm:pt modelId="{A511C292-CC64-41A8-8DAB-BAF083C4E590}" type="sibTrans" cxnId="{B2673D51-AE22-498B-B19E-54B8CB1B49CD}">
      <dgm:prSet/>
      <dgm:spPr/>
      <dgm:t>
        <a:bodyPr/>
        <a:lstStyle/>
        <a:p>
          <a:endParaRPr lang="en-US"/>
        </a:p>
      </dgm:t>
    </dgm:pt>
    <dgm:pt modelId="{62905E09-B60D-47AE-B9CB-ECF87BB400F9}">
      <dgm:prSet phldrT="[Text]" custT="1"/>
      <dgm:spPr>
        <a:ln>
          <a:solidFill>
            <a:srgbClr val="F68D25"/>
          </a:solidFill>
        </a:ln>
      </dgm:spPr>
      <dgm:t>
        <a:bodyPr/>
        <a:lstStyle/>
        <a:p>
          <a:r>
            <a:rPr lang="en-US" sz="2400" dirty="0">
              <a:solidFill>
                <a:srgbClr val="002060"/>
              </a:solidFill>
            </a:rPr>
            <a:t>Usually done by front line supervisors</a:t>
          </a:r>
        </a:p>
      </dgm:t>
    </dgm:pt>
    <dgm:pt modelId="{46288746-7990-4FFC-9C33-1F83FBC0C6C9}" type="parTrans" cxnId="{1564D47A-0E90-404D-AC02-E40FDA3A6492}">
      <dgm:prSet/>
      <dgm:spPr/>
      <dgm:t>
        <a:bodyPr/>
        <a:lstStyle/>
        <a:p>
          <a:endParaRPr lang="en-US"/>
        </a:p>
      </dgm:t>
    </dgm:pt>
    <dgm:pt modelId="{1CB547AE-A329-474F-AAEF-F89861284395}" type="sibTrans" cxnId="{1564D47A-0E90-404D-AC02-E40FDA3A6492}">
      <dgm:prSet/>
      <dgm:spPr/>
      <dgm:t>
        <a:bodyPr/>
        <a:lstStyle/>
        <a:p>
          <a:endParaRPr lang="en-US"/>
        </a:p>
      </dgm:t>
    </dgm:pt>
    <dgm:pt modelId="{A2EEBFCC-02DA-4D50-97B5-FBC01434127A}">
      <dgm:prSet phldrT="[Text]" custT="1"/>
      <dgm:spPr>
        <a:ln>
          <a:solidFill>
            <a:srgbClr val="F68D25"/>
          </a:solidFill>
        </a:ln>
      </dgm:spPr>
      <dgm:t>
        <a:bodyPr/>
        <a:lstStyle/>
        <a:p>
          <a:r>
            <a:rPr lang="en-US" sz="2400" dirty="0">
              <a:solidFill>
                <a:srgbClr val="002060"/>
              </a:solidFill>
            </a:rPr>
            <a:t>Analyze facts of circumstances</a:t>
          </a:r>
        </a:p>
      </dgm:t>
    </dgm:pt>
    <dgm:pt modelId="{17ABACAF-D925-4982-88BE-911B8638CD62}" type="parTrans" cxnId="{9B3B62CA-4C87-482F-AEC4-4BCBEEDBCEAF}">
      <dgm:prSet/>
      <dgm:spPr/>
      <dgm:t>
        <a:bodyPr/>
        <a:lstStyle/>
        <a:p>
          <a:endParaRPr lang="en-US"/>
        </a:p>
      </dgm:t>
    </dgm:pt>
    <dgm:pt modelId="{1B6DD828-96C6-4217-AEED-A422A4322111}" type="sibTrans" cxnId="{9B3B62CA-4C87-482F-AEC4-4BCBEEDBCEAF}">
      <dgm:prSet/>
      <dgm:spPr/>
      <dgm:t>
        <a:bodyPr/>
        <a:lstStyle/>
        <a:p>
          <a:endParaRPr lang="en-US"/>
        </a:p>
      </dgm:t>
    </dgm:pt>
    <dgm:pt modelId="{7B8B4B67-BACA-4EFC-8A0F-9697561714FB}" type="pres">
      <dgm:prSet presAssocID="{D9697C7E-7DDA-46E3-B39E-F71CF36948D6}" presName="linearFlow" presStyleCnt="0">
        <dgm:presLayoutVars>
          <dgm:dir/>
          <dgm:animLvl val="lvl"/>
          <dgm:resizeHandles val="exact"/>
        </dgm:presLayoutVars>
      </dgm:prSet>
      <dgm:spPr/>
    </dgm:pt>
    <dgm:pt modelId="{06E5F057-626E-4BD0-96CF-D385BB4293C8}" type="pres">
      <dgm:prSet presAssocID="{3CF76DCF-2B0A-4032-9A96-F294F7725F8F}" presName="composite" presStyleCnt="0"/>
      <dgm:spPr/>
    </dgm:pt>
    <dgm:pt modelId="{CDEC339C-429B-4B83-AC3E-2D9B27F06F83}" type="pres">
      <dgm:prSet presAssocID="{3CF76DCF-2B0A-4032-9A96-F294F7725F8F}" presName="parentText" presStyleLbl="alignNode1" presStyleIdx="0" presStyleCnt="3">
        <dgm:presLayoutVars>
          <dgm:chMax val="1"/>
          <dgm:bulletEnabled val="1"/>
        </dgm:presLayoutVars>
      </dgm:prSet>
      <dgm:spPr/>
    </dgm:pt>
    <dgm:pt modelId="{5E2090E3-A55E-48CD-8594-75160D67E31A}" type="pres">
      <dgm:prSet presAssocID="{3CF76DCF-2B0A-4032-9A96-F294F7725F8F}" presName="descendantText" presStyleLbl="alignAcc1" presStyleIdx="0" presStyleCnt="3">
        <dgm:presLayoutVars>
          <dgm:bulletEnabled val="1"/>
        </dgm:presLayoutVars>
      </dgm:prSet>
      <dgm:spPr/>
    </dgm:pt>
    <dgm:pt modelId="{95E682DE-0349-465C-8BD4-1717A1B72A81}" type="pres">
      <dgm:prSet presAssocID="{99F48602-8B70-40C1-A9F7-379369093ED9}" presName="sp" presStyleCnt="0"/>
      <dgm:spPr/>
    </dgm:pt>
    <dgm:pt modelId="{1EF643EF-7524-4F9D-8216-6C1D9DBF04CF}" type="pres">
      <dgm:prSet presAssocID="{64536532-E5AC-4315-9183-F1546D6D4C22}" presName="composite" presStyleCnt="0"/>
      <dgm:spPr/>
    </dgm:pt>
    <dgm:pt modelId="{8C97C00F-B68B-418E-A800-3740103F9EA8}" type="pres">
      <dgm:prSet presAssocID="{64536532-E5AC-4315-9183-F1546D6D4C22}" presName="parentText" presStyleLbl="alignNode1" presStyleIdx="1" presStyleCnt="3">
        <dgm:presLayoutVars>
          <dgm:chMax val="1"/>
          <dgm:bulletEnabled val="1"/>
        </dgm:presLayoutVars>
      </dgm:prSet>
      <dgm:spPr/>
    </dgm:pt>
    <dgm:pt modelId="{5CDED9BD-CFAD-4494-8D3C-621742D7E6FD}" type="pres">
      <dgm:prSet presAssocID="{64536532-E5AC-4315-9183-F1546D6D4C22}" presName="descendantText" presStyleLbl="alignAcc1" presStyleIdx="1" presStyleCnt="3">
        <dgm:presLayoutVars>
          <dgm:bulletEnabled val="1"/>
        </dgm:presLayoutVars>
      </dgm:prSet>
      <dgm:spPr/>
    </dgm:pt>
    <dgm:pt modelId="{012C909B-800B-4B25-B2BB-A0290212E724}" type="pres">
      <dgm:prSet presAssocID="{BF02631D-368B-4995-BF46-AC6AD3E9E87D}" presName="sp" presStyleCnt="0"/>
      <dgm:spPr/>
    </dgm:pt>
    <dgm:pt modelId="{CE5E04BF-F65A-4221-BB09-6CBC81267DCF}" type="pres">
      <dgm:prSet presAssocID="{2E6EC28A-34BD-460F-9E13-41BC5B15701C}" presName="composite" presStyleCnt="0"/>
      <dgm:spPr/>
    </dgm:pt>
    <dgm:pt modelId="{DC70D133-8044-4B97-90EB-282732A259A2}" type="pres">
      <dgm:prSet presAssocID="{2E6EC28A-34BD-460F-9E13-41BC5B15701C}" presName="parentText" presStyleLbl="alignNode1" presStyleIdx="2" presStyleCnt="3">
        <dgm:presLayoutVars>
          <dgm:chMax val="1"/>
          <dgm:bulletEnabled val="1"/>
        </dgm:presLayoutVars>
      </dgm:prSet>
      <dgm:spPr/>
    </dgm:pt>
    <dgm:pt modelId="{BC4D5B1F-31C5-43DC-89B5-2FBEFAC96F69}" type="pres">
      <dgm:prSet presAssocID="{2E6EC28A-34BD-460F-9E13-41BC5B15701C}" presName="descendantText" presStyleLbl="alignAcc1" presStyleIdx="2" presStyleCnt="3">
        <dgm:presLayoutVars>
          <dgm:bulletEnabled val="1"/>
        </dgm:presLayoutVars>
      </dgm:prSet>
      <dgm:spPr/>
    </dgm:pt>
  </dgm:ptLst>
  <dgm:cxnLst>
    <dgm:cxn modelId="{3ADFA616-DEF3-465F-93BA-026808F22A65}" type="presOf" srcId="{D9697C7E-7DDA-46E3-B39E-F71CF36948D6}" destId="{7B8B4B67-BACA-4EFC-8A0F-9697561714FB}" srcOrd="0" destOrd="0" presId="urn:microsoft.com/office/officeart/2005/8/layout/chevron2"/>
    <dgm:cxn modelId="{CE839721-0478-4647-9B94-86C6692A29E1}" srcId="{D9697C7E-7DDA-46E3-B39E-F71CF36948D6}" destId="{64536532-E5AC-4315-9183-F1546D6D4C22}" srcOrd="1" destOrd="0" parTransId="{EE6F02BA-CED7-46AE-820C-AA5B08AF9658}" sibTransId="{BF02631D-368B-4995-BF46-AC6AD3E9E87D}"/>
    <dgm:cxn modelId="{1CD7942E-7F11-4802-8FFB-34B016A7CC38}" srcId="{64536532-E5AC-4315-9183-F1546D6D4C22}" destId="{CD7D3214-809B-43EE-988B-77608C6FF5CF}" srcOrd="1" destOrd="0" parTransId="{CC829781-B621-474D-9E09-8644EAFD335E}" sibTransId="{869AABB4-FCE1-4E7C-8932-7F9D130EDC66}"/>
    <dgm:cxn modelId="{E389E843-AFD6-48C6-BD15-5353FCEF1D09}" type="presOf" srcId="{62905E09-B60D-47AE-B9CB-ECF87BB400F9}" destId="{5E2090E3-A55E-48CD-8594-75160D67E31A}" srcOrd="0" destOrd="1" presId="urn:microsoft.com/office/officeart/2005/8/layout/chevron2"/>
    <dgm:cxn modelId="{C6B17D46-9E6A-4018-977F-AD9B6559589A}" type="presOf" srcId="{DB61C338-8070-45E6-AC30-20A569A1C776}" destId="{5E2090E3-A55E-48CD-8594-75160D67E31A}" srcOrd="0" destOrd="0" presId="urn:microsoft.com/office/officeart/2005/8/layout/chevron2"/>
    <dgm:cxn modelId="{52378D4A-98EC-4D4A-9B06-24444F63A862}" srcId="{D9697C7E-7DDA-46E3-B39E-F71CF36948D6}" destId="{3CF76DCF-2B0A-4032-9A96-F294F7725F8F}" srcOrd="0" destOrd="0" parTransId="{AA73D437-131C-4CD9-8563-45C5AF0585DC}" sibTransId="{99F48602-8B70-40C1-A9F7-379369093ED9}"/>
    <dgm:cxn modelId="{96084C4D-F9FD-4499-B80F-04D64B3CEE0D}" type="presOf" srcId="{2E6EC28A-34BD-460F-9E13-41BC5B15701C}" destId="{DC70D133-8044-4B97-90EB-282732A259A2}" srcOrd="0" destOrd="0" presId="urn:microsoft.com/office/officeart/2005/8/layout/chevron2"/>
    <dgm:cxn modelId="{B2673D51-AE22-498B-B19E-54B8CB1B49CD}" srcId="{2E6EC28A-34BD-460F-9E13-41BC5B15701C}" destId="{17CD7DDB-0E52-4D2D-9781-0C9749C74D4A}" srcOrd="0" destOrd="0" parTransId="{1420D3C0-BF9E-4806-A8E9-643EA9806E17}" sibTransId="{A511C292-CC64-41A8-8DAB-BAF083C4E590}"/>
    <dgm:cxn modelId="{3E484751-2FA6-4D4B-A1A0-694FF1032A26}" type="presOf" srcId="{CD7D3214-809B-43EE-988B-77608C6FF5CF}" destId="{5CDED9BD-CFAD-4494-8D3C-621742D7E6FD}" srcOrd="0" destOrd="1" presId="urn:microsoft.com/office/officeart/2005/8/layout/chevron2"/>
    <dgm:cxn modelId="{AAF5D051-1C78-46A7-88A7-4DB74DA8202F}" srcId="{3CF76DCF-2B0A-4032-9A96-F294F7725F8F}" destId="{DB61C338-8070-45E6-AC30-20A569A1C776}" srcOrd="0" destOrd="0" parTransId="{E26CAED8-3345-4D79-B6E5-E7298C9E2230}" sibTransId="{75CF386D-8896-40B6-B2C6-7EF5918D7E16}"/>
    <dgm:cxn modelId="{B5BEB877-6BDC-4624-9C13-4179563A593F}" type="presOf" srcId="{A2EEBFCC-02DA-4D50-97B5-FBC01434127A}" destId="{5CDED9BD-CFAD-4494-8D3C-621742D7E6FD}" srcOrd="0" destOrd="0" presId="urn:microsoft.com/office/officeart/2005/8/layout/chevron2"/>
    <dgm:cxn modelId="{1564D47A-0E90-404D-AC02-E40FDA3A6492}" srcId="{3CF76DCF-2B0A-4032-9A96-F294F7725F8F}" destId="{62905E09-B60D-47AE-B9CB-ECF87BB400F9}" srcOrd="1" destOrd="0" parTransId="{46288746-7990-4FFC-9C33-1F83FBC0C6C9}" sibTransId="{1CB547AE-A329-474F-AAEF-F89861284395}"/>
    <dgm:cxn modelId="{19DFF79C-AD60-45D4-9CF8-7D1E48B91A20}" type="presOf" srcId="{64536532-E5AC-4315-9183-F1546D6D4C22}" destId="{8C97C00F-B68B-418E-A800-3740103F9EA8}" srcOrd="0" destOrd="0" presId="urn:microsoft.com/office/officeart/2005/8/layout/chevron2"/>
    <dgm:cxn modelId="{829EE2AA-236B-4C3B-AADC-562915602713}" type="presOf" srcId="{3CF76DCF-2B0A-4032-9A96-F294F7725F8F}" destId="{CDEC339C-429B-4B83-AC3E-2D9B27F06F83}" srcOrd="0" destOrd="0" presId="urn:microsoft.com/office/officeart/2005/8/layout/chevron2"/>
    <dgm:cxn modelId="{FB5E6CC0-406E-41D6-B566-FE565DB7F2AA}" srcId="{D9697C7E-7DDA-46E3-B39E-F71CF36948D6}" destId="{2E6EC28A-34BD-460F-9E13-41BC5B15701C}" srcOrd="2" destOrd="0" parTransId="{56E9E01B-C6FB-4325-A29E-AEAB643B2488}" sibTransId="{1E993D4D-B03A-46A8-BDC6-B81AD2C2E6D0}"/>
    <dgm:cxn modelId="{9B3B62CA-4C87-482F-AEC4-4BCBEEDBCEAF}" srcId="{64536532-E5AC-4315-9183-F1546D6D4C22}" destId="{A2EEBFCC-02DA-4D50-97B5-FBC01434127A}" srcOrd="0" destOrd="0" parTransId="{17ABACAF-D925-4982-88BE-911B8638CD62}" sibTransId="{1B6DD828-96C6-4217-AEED-A422A4322111}"/>
    <dgm:cxn modelId="{7CED61D7-F9AF-41DE-B7AA-25593EC0DBF8}" type="presOf" srcId="{17CD7DDB-0E52-4D2D-9781-0C9749C74D4A}" destId="{BC4D5B1F-31C5-43DC-89B5-2FBEFAC96F69}" srcOrd="0" destOrd="0" presId="urn:microsoft.com/office/officeart/2005/8/layout/chevron2"/>
    <dgm:cxn modelId="{27F3B89F-DF7E-4817-AA35-41999F8BABA0}" type="presParOf" srcId="{7B8B4B67-BACA-4EFC-8A0F-9697561714FB}" destId="{06E5F057-626E-4BD0-96CF-D385BB4293C8}" srcOrd="0" destOrd="0" presId="urn:microsoft.com/office/officeart/2005/8/layout/chevron2"/>
    <dgm:cxn modelId="{D2F69808-58BF-44F2-B918-03686AF9A9DA}" type="presParOf" srcId="{06E5F057-626E-4BD0-96CF-D385BB4293C8}" destId="{CDEC339C-429B-4B83-AC3E-2D9B27F06F83}" srcOrd="0" destOrd="0" presId="urn:microsoft.com/office/officeart/2005/8/layout/chevron2"/>
    <dgm:cxn modelId="{21444478-8078-4656-8595-3DBFB5527667}" type="presParOf" srcId="{06E5F057-626E-4BD0-96CF-D385BB4293C8}" destId="{5E2090E3-A55E-48CD-8594-75160D67E31A}" srcOrd="1" destOrd="0" presId="urn:microsoft.com/office/officeart/2005/8/layout/chevron2"/>
    <dgm:cxn modelId="{A488A719-0740-43E5-9A7B-525C911EB453}" type="presParOf" srcId="{7B8B4B67-BACA-4EFC-8A0F-9697561714FB}" destId="{95E682DE-0349-465C-8BD4-1717A1B72A81}" srcOrd="1" destOrd="0" presId="urn:microsoft.com/office/officeart/2005/8/layout/chevron2"/>
    <dgm:cxn modelId="{582E3A7A-C55C-4541-8895-50FDB5AB287E}" type="presParOf" srcId="{7B8B4B67-BACA-4EFC-8A0F-9697561714FB}" destId="{1EF643EF-7524-4F9D-8216-6C1D9DBF04CF}" srcOrd="2" destOrd="0" presId="urn:microsoft.com/office/officeart/2005/8/layout/chevron2"/>
    <dgm:cxn modelId="{C7B699F7-CDBF-4A02-84F4-2B66EB11D256}" type="presParOf" srcId="{1EF643EF-7524-4F9D-8216-6C1D9DBF04CF}" destId="{8C97C00F-B68B-418E-A800-3740103F9EA8}" srcOrd="0" destOrd="0" presId="urn:microsoft.com/office/officeart/2005/8/layout/chevron2"/>
    <dgm:cxn modelId="{0A22E413-01BA-4EBF-9810-9CA8FFF03D54}" type="presParOf" srcId="{1EF643EF-7524-4F9D-8216-6C1D9DBF04CF}" destId="{5CDED9BD-CFAD-4494-8D3C-621742D7E6FD}" srcOrd="1" destOrd="0" presId="urn:microsoft.com/office/officeart/2005/8/layout/chevron2"/>
    <dgm:cxn modelId="{5417D955-3B6E-4974-B2B9-7D01E08B9DBE}" type="presParOf" srcId="{7B8B4B67-BACA-4EFC-8A0F-9697561714FB}" destId="{012C909B-800B-4B25-B2BB-A0290212E724}" srcOrd="3" destOrd="0" presId="urn:microsoft.com/office/officeart/2005/8/layout/chevron2"/>
    <dgm:cxn modelId="{0E4B9099-FC83-47CC-9C5C-0FA2F30C0D45}" type="presParOf" srcId="{7B8B4B67-BACA-4EFC-8A0F-9697561714FB}" destId="{CE5E04BF-F65A-4221-BB09-6CBC81267DCF}" srcOrd="4" destOrd="0" presId="urn:microsoft.com/office/officeart/2005/8/layout/chevron2"/>
    <dgm:cxn modelId="{FB0E9120-8159-42ED-A566-BCDC31A46AFB}" type="presParOf" srcId="{CE5E04BF-F65A-4221-BB09-6CBC81267DCF}" destId="{DC70D133-8044-4B97-90EB-282732A259A2}" srcOrd="0" destOrd="0" presId="urn:microsoft.com/office/officeart/2005/8/layout/chevron2"/>
    <dgm:cxn modelId="{FE48C2CA-D299-453D-A24E-E312548F1339}" type="presParOf" srcId="{CE5E04BF-F65A-4221-BB09-6CBC81267DCF}" destId="{BC4D5B1F-31C5-43DC-89B5-2FBEFAC96F6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C339C-429B-4B83-AC3E-2D9B27F06F83}">
      <dsp:nvSpPr>
        <dsp:cNvPr id="0" name=""/>
        <dsp:cNvSpPr/>
      </dsp:nvSpPr>
      <dsp:spPr>
        <a:xfrm rot="5400000">
          <a:off x="-249347" y="249715"/>
          <a:ext cx="1662317" cy="1163621"/>
        </a:xfrm>
        <a:prstGeom prst="chevron">
          <a:avLst/>
        </a:prstGeom>
        <a:solidFill>
          <a:srgbClr val="92D050"/>
        </a:solidFill>
        <a:ln w="25400" cap="flat" cmpd="sng" algn="ctr">
          <a:solidFill>
            <a:srgbClr val="F68D2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rot="-5400000">
        <a:off x="2" y="582178"/>
        <a:ext cx="1163621" cy="498696"/>
      </dsp:txXfrm>
    </dsp:sp>
    <dsp:sp modelId="{5E2090E3-A55E-48CD-8594-75160D67E31A}">
      <dsp:nvSpPr>
        <dsp:cNvPr id="0" name=""/>
        <dsp:cNvSpPr/>
      </dsp:nvSpPr>
      <dsp:spPr>
        <a:xfrm rot="5400000">
          <a:off x="3570918" y="-2406928"/>
          <a:ext cx="1080506" cy="5895100"/>
        </a:xfrm>
        <a:prstGeom prst="round2SameRect">
          <a:avLst/>
        </a:prstGeom>
        <a:solidFill>
          <a:schemeClr val="lt1">
            <a:alpha val="90000"/>
            <a:hueOff val="0"/>
            <a:satOff val="0"/>
            <a:lumOff val="0"/>
            <a:alphaOff val="0"/>
          </a:schemeClr>
        </a:solidFill>
        <a:ln w="25400" cap="flat" cmpd="sng" algn="ctr">
          <a:solidFill>
            <a:srgbClr val="F68D25"/>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rPr>
            <a:t>Gather facts</a:t>
          </a:r>
        </a:p>
        <a:p>
          <a:pPr marL="228600" lvl="1" indent="-228600" algn="l" defTabSz="1066800">
            <a:lnSpc>
              <a:spcPct val="90000"/>
            </a:lnSpc>
            <a:spcBef>
              <a:spcPct val="0"/>
            </a:spcBef>
            <a:spcAft>
              <a:spcPct val="15000"/>
            </a:spcAft>
            <a:buChar char="•"/>
          </a:pPr>
          <a:r>
            <a:rPr lang="en-US" sz="2400" kern="1200" dirty="0">
              <a:solidFill>
                <a:srgbClr val="002060"/>
              </a:solidFill>
            </a:rPr>
            <a:t>Usually done by front line supervisors</a:t>
          </a:r>
        </a:p>
      </dsp:txBody>
      <dsp:txXfrm rot="-5400000">
        <a:off x="1163621" y="53115"/>
        <a:ext cx="5842354" cy="975014"/>
      </dsp:txXfrm>
    </dsp:sp>
    <dsp:sp modelId="{8C97C00F-B68B-418E-A800-3740103F9EA8}">
      <dsp:nvSpPr>
        <dsp:cNvPr id="0" name=""/>
        <dsp:cNvSpPr/>
      </dsp:nvSpPr>
      <dsp:spPr>
        <a:xfrm rot="5400000">
          <a:off x="-249347" y="1718476"/>
          <a:ext cx="1662317" cy="1163621"/>
        </a:xfrm>
        <a:prstGeom prst="chevron">
          <a:avLst/>
        </a:prstGeom>
        <a:solidFill>
          <a:srgbClr val="92D050"/>
        </a:solidFill>
        <a:ln w="25400" cap="flat" cmpd="sng" algn="ctr">
          <a:solidFill>
            <a:srgbClr val="F68D2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rot="-5400000">
        <a:off x="2" y="2050939"/>
        <a:ext cx="1163621" cy="498696"/>
      </dsp:txXfrm>
    </dsp:sp>
    <dsp:sp modelId="{5CDED9BD-CFAD-4494-8D3C-621742D7E6FD}">
      <dsp:nvSpPr>
        <dsp:cNvPr id="0" name=""/>
        <dsp:cNvSpPr/>
      </dsp:nvSpPr>
      <dsp:spPr>
        <a:xfrm rot="5400000">
          <a:off x="3570918" y="-938168"/>
          <a:ext cx="1080506" cy="5895100"/>
        </a:xfrm>
        <a:prstGeom prst="round2SameRect">
          <a:avLst/>
        </a:prstGeom>
        <a:solidFill>
          <a:schemeClr val="lt1">
            <a:alpha val="90000"/>
            <a:hueOff val="0"/>
            <a:satOff val="0"/>
            <a:lumOff val="0"/>
            <a:alphaOff val="0"/>
          </a:schemeClr>
        </a:solidFill>
        <a:ln w="25400" cap="flat" cmpd="sng" algn="ctr">
          <a:solidFill>
            <a:srgbClr val="F68D25"/>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rPr>
            <a:t>Analyze facts of circumstances</a:t>
          </a:r>
        </a:p>
        <a:p>
          <a:pPr marL="228600" lvl="1" indent="-228600" algn="l" defTabSz="1066800">
            <a:lnSpc>
              <a:spcPct val="90000"/>
            </a:lnSpc>
            <a:spcBef>
              <a:spcPct val="0"/>
            </a:spcBef>
            <a:spcAft>
              <a:spcPct val="15000"/>
            </a:spcAft>
            <a:buChar char="•"/>
          </a:pPr>
          <a:r>
            <a:rPr lang="en-US" sz="2400" kern="1200" dirty="0">
              <a:solidFill>
                <a:srgbClr val="002060"/>
              </a:solidFill>
            </a:rPr>
            <a:t>Identify all contributing factors</a:t>
          </a:r>
        </a:p>
      </dsp:txBody>
      <dsp:txXfrm rot="-5400000">
        <a:off x="1163621" y="1521875"/>
        <a:ext cx="5842354" cy="975014"/>
      </dsp:txXfrm>
    </dsp:sp>
    <dsp:sp modelId="{DC70D133-8044-4B97-90EB-282732A259A2}">
      <dsp:nvSpPr>
        <dsp:cNvPr id="0" name=""/>
        <dsp:cNvSpPr/>
      </dsp:nvSpPr>
      <dsp:spPr>
        <a:xfrm rot="5400000">
          <a:off x="-249347" y="3187237"/>
          <a:ext cx="1662317" cy="1163621"/>
        </a:xfrm>
        <a:prstGeom prst="chevron">
          <a:avLst/>
        </a:prstGeom>
        <a:solidFill>
          <a:srgbClr val="92D050"/>
        </a:solidFill>
        <a:ln w="25400" cap="flat" cmpd="sng" algn="ctr">
          <a:solidFill>
            <a:srgbClr val="F68D2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rot="-5400000">
        <a:off x="2" y="3519700"/>
        <a:ext cx="1163621" cy="498696"/>
      </dsp:txXfrm>
    </dsp:sp>
    <dsp:sp modelId="{BC4D5B1F-31C5-43DC-89B5-2FBEFAC96F69}">
      <dsp:nvSpPr>
        <dsp:cNvPr id="0" name=""/>
        <dsp:cNvSpPr/>
      </dsp:nvSpPr>
      <dsp:spPr>
        <a:xfrm rot="5400000">
          <a:off x="3570918" y="530592"/>
          <a:ext cx="1080506" cy="5895100"/>
        </a:xfrm>
        <a:prstGeom prst="round2SameRect">
          <a:avLst/>
        </a:prstGeom>
        <a:solidFill>
          <a:schemeClr val="lt1">
            <a:alpha val="90000"/>
            <a:hueOff val="0"/>
            <a:satOff val="0"/>
            <a:lumOff val="0"/>
            <a:alphaOff val="0"/>
          </a:schemeClr>
        </a:solidFill>
        <a:ln w="25400" cap="flat" cmpd="sng" algn="ctr">
          <a:solidFill>
            <a:srgbClr val="F68D25"/>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rPr>
            <a:t>Create plan to improve organization from lessons learned from investigation </a:t>
          </a:r>
        </a:p>
      </dsp:txBody>
      <dsp:txXfrm rot="-5400000">
        <a:off x="1163621" y="2990635"/>
        <a:ext cx="5842354" cy="9750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B2F1468-D500-4B3A-B62C-50F65914D9B8}" type="datetimeFigureOut">
              <a:rPr lang="en-US" smtClean="0"/>
              <a:t>10/3/2023</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88A6BC2-B9FB-471C-8306-E4DE9FE476D3}" type="slidenum">
              <a:rPr lang="en-US" smtClean="0"/>
              <a:t>‹#›</a:t>
            </a:fld>
            <a:endParaRPr lang="en-US"/>
          </a:p>
        </p:txBody>
      </p:sp>
    </p:spTree>
    <p:extLst>
      <p:ext uri="{BB962C8B-B14F-4D97-AF65-F5344CB8AC3E}">
        <p14:creationId xmlns:p14="http://schemas.microsoft.com/office/powerpoint/2010/main" val="60499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a:t>
            </a:fld>
            <a:endParaRPr lang="en-US"/>
          </a:p>
        </p:txBody>
      </p:sp>
    </p:spTree>
    <p:extLst>
      <p:ext uri="{BB962C8B-B14F-4D97-AF65-F5344CB8AC3E}">
        <p14:creationId xmlns:p14="http://schemas.microsoft.com/office/powerpoint/2010/main" val="1153707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10</a:t>
            </a:fld>
            <a:endParaRPr lang="en-US"/>
          </a:p>
        </p:txBody>
      </p:sp>
    </p:spTree>
    <p:extLst>
      <p:ext uri="{BB962C8B-B14F-4D97-AF65-F5344CB8AC3E}">
        <p14:creationId xmlns:p14="http://schemas.microsoft.com/office/powerpoint/2010/main" val="4009688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100</a:t>
            </a:fld>
            <a:endParaRPr lang="en-US"/>
          </a:p>
        </p:txBody>
      </p:sp>
    </p:spTree>
    <p:extLst>
      <p:ext uri="{BB962C8B-B14F-4D97-AF65-F5344CB8AC3E}">
        <p14:creationId xmlns:p14="http://schemas.microsoft.com/office/powerpoint/2010/main" val="38934727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101</a:t>
            </a:fld>
            <a:endParaRPr lang="en-US"/>
          </a:p>
        </p:txBody>
      </p:sp>
    </p:spTree>
    <p:extLst>
      <p:ext uri="{BB962C8B-B14F-4D97-AF65-F5344CB8AC3E}">
        <p14:creationId xmlns:p14="http://schemas.microsoft.com/office/powerpoint/2010/main" val="3994261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102</a:t>
            </a:fld>
            <a:endParaRPr lang="en-US"/>
          </a:p>
        </p:txBody>
      </p:sp>
    </p:spTree>
    <p:extLst>
      <p:ext uri="{BB962C8B-B14F-4D97-AF65-F5344CB8AC3E}">
        <p14:creationId xmlns:p14="http://schemas.microsoft.com/office/powerpoint/2010/main" val="7640475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103</a:t>
            </a:fld>
            <a:endParaRPr lang="en-US"/>
          </a:p>
        </p:txBody>
      </p:sp>
    </p:spTree>
    <p:extLst>
      <p:ext uri="{BB962C8B-B14F-4D97-AF65-F5344CB8AC3E}">
        <p14:creationId xmlns:p14="http://schemas.microsoft.com/office/powerpoint/2010/main" val="26693483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104</a:t>
            </a:fld>
            <a:endParaRPr lang="en-US"/>
          </a:p>
        </p:txBody>
      </p:sp>
    </p:spTree>
    <p:extLst>
      <p:ext uri="{BB962C8B-B14F-4D97-AF65-F5344CB8AC3E}">
        <p14:creationId xmlns:p14="http://schemas.microsoft.com/office/powerpoint/2010/main" val="12715419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105</a:t>
            </a:fld>
            <a:endParaRPr lang="en-US"/>
          </a:p>
        </p:txBody>
      </p:sp>
    </p:spTree>
    <p:extLst>
      <p:ext uri="{BB962C8B-B14F-4D97-AF65-F5344CB8AC3E}">
        <p14:creationId xmlns:p14="http://schemas.microsoft.com/office/powerpoint/2010/main" val="30962711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106</a:t>
            </a:fld>
            <a:endParaRPr lang="en-US"/>
          </a:p>
        </p:txBody>
      </p:sp>
    </p:spTree>
    <p:extLst>
      <p:ext uri="{BB962C8B-B14F-4D97-AF65-F5344CB8AC3E}">
        <p14:creationId xmlns:p14="http://schemas.microsoft.com/office/powerpoint/2010/main" val="14960988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107</a:t>
            </a:fld>
            <a:endParaRPr lang="en-US"/>
          </a:p>
        </p:txBody>
      </p:sp>
    </p:spTree>
    <p:extLst>
      <p:ext uri="{BB962C8B-B14F-4D97-AF65-F5344CB8AC3E}">
        <p14:creationId xmlns:p14="http://schemas.microsoft.com/office/powerpoint/2010/main" val="29234784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108</a:t>
            </a:fld>
            <a:endParaRPr lang="en-US"/>
          </a:p>
        </p:txBody>
      </p:sp>
    </p:spTree>
    <p:extLst>
      <p:ext uri="{BB962C8B-B14F-4D97-AF65-F5344CB8AC3E}">
        <p14:creationId xmlns:p14="http://schemas.microsoft.com/office/powerpoint/2010/main" val="38907152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109</a:t>
            </a:fld>
            <a:endParaRPr lang="en-US"/>
          </a:p>
        </p:txBody>
      </p:sp>
    </p:spTree>
    <p:extLst>
      <p:ext uri="{BB962C8B-B14F-4D97-AF65-F5344CB8AC3E}">
        <p14:creationId xmlns:p14="http://schemas.microsoft.com/office/powerpoint/2010/main" val="181632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11</a:t>
            </a:fld>
            <a:endParaRPr lang="en-US"/>
          </a:p>
        </p:txBody>
      </p:sp>
    </p:spTree>
    <p:extLst>
      <p:ext uri="{BB962C8B-B14F-4D97-AF65-F5344CB8AC3E}">
        <p14:creationId xmlns:p14="http://schemas.microsoft.com/office/powerpoint/2010/main" val="3873866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110</a:t>
            </a:fld>
            <a:endParaRPr lang="en-US"/>
          </a:p>
        </p:txBody>
      </p:sp>
    </p:spTree>
    <p:extLst>
      <p:ext uri="{BB962C8B-B14F-4D97-AF65-F5344CB8AC3E}">
        <p14:creationId xmlns:p14="http://schemas.microsoft.com/office/powerpoint/2010/main" val="6172295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111</a:t>
            </a:fld>
            <a:endParaRPr lang="en-US"/>
          </a:p>
        </p:txBody>
      </p:sp>
    </p:spTree>
    <p:extLst>
      <p:ext uri="{BB962C8B-B14F-4D97-AF65-F5344CB8AC3E}">
        <p14:creationId xmlns:p14="http://schemas.microsoft.com/office/powerpoint/2010/main" val="20348216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112</a:t>
            </a:fld>
            <a:endParaRPr lang="en-US"/>
          </a:p>
        </p:txBody>
      </p:sp>
    </p:spTree>
    <p:extLst>
      <p:ext uri="{BB962C8B-B14F-4D97-AF65-F5344CB8AC3E}">
        <p14:creationId xmlns:p14="http://schemas.microsoft.com/office/powerpoint/2010/main" val="3619478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113</a:t>
            </a:fld>
            <a:endParaRPr lang="en-US"/>
          </a:p>
        </p:txBody>
      </p:sp>
    </p:spTree>
    <p:extLst>
      <p:ext uri="{BB962C8B-B14F-4D97-AF65-F5344CB8AC3E}">
        <p14:creationId xmlns:p14="http://schemas.microsoft.com/office/powerpoint/2010/main" val="24485603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114</a:t>
            </a:fld>
            <a:endParaRPr lang="en-US"/>
          </a:p>
        </p:txBody>
      </p:sp>
    </p:spTree>
    <p:extLst>
      <p:ext uri="{BB962C8B-B14F-4D97-AF65-F5344CB8AC3E}">
        <p14:creationId xmlns:p14="http://schemas.microsoft.com/office/powerpoint/2010/main" val="1628604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115</a:t>
            </a:fld>
            <a:endParaRPr lang="en-US"/>
          </a:p>
        </p:txBody>
      </p:sp>
    </p:spTree>
    <p:extLst>
      <p:ext uri="{BB962C8B-B14F-4D97-AF65-F5344CB8AC3E}">
        <p14:creationId xmlns:p14="http://schemas.microsoft.com/office/powerpoint/2010/main" val="12836039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116</a:t>
            </a:fld>
            <a:endParaRPr lang="en-US"/>
          </a:p>
        </p:txBody>
      </p:sp>
    </p:spTree>
    <p:extLst>
      <p:ext uri="{BB962C8B-B14F-4D97-AF65-F5344CB8AC3E}">
        <p14:creationId xmlns:p14="http://schemas.microsoft.com/office/powerpoint/2010/main" val="24591292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117</a:t>
            </a:fld>
            <a:endParaRPr lang="en-US"/>
          </a:p>
        </p:txBody>
      </p:sp>
    </p:spTree>
    <p:extLst>
      <p:ext uri="{BB962C8B-B14F-4D97-AF65-F5344CB8AC3E}">
        <p14:creationId xmlns:p14="http://schemas.microsoft.com/office/powerpoint/2010/main" val="5039219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118</a:t>
            </a:fld>
            <a:endParaRPr lang="en-US"/>
          </a:p>
        </p:txBody>
      </p:sp>
    </p:spTree>
    <p:extLst>
      <p:ext uri="{BB962C8B-B14F-4D97-AF65-F5344CB8AC3E}">
        <p14:creationId xmlns:p14="http://schemas.microsoft.com/office/powerpoint/2010/main" val="32589275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119</a:t>
            </a:fld>
            <a:endParaRPr lang="en-US"/>
          </a:p>
        </p:txBody>
      </p:sp>
    </p:spTree>
    <p:extLst>
      <p:ext uri="{BB962C8B-B14F-4D97-AF65-F5344CB8AC3E}">
        <p14:creationId xmlns:p14="http://schemas.microsoft.com/office/powerpoint/2010/main" val="404358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12</a:t>
            </a:fld>
            <a:endParaRPr lang="en-US"/>
          </a:p>
        </p:txBody>
      </p:sp>
    </p:spTree>
    <p:extLst>
      <p:ext uri="{BB962C8B-B14F-4D97-AF65-F5344CB8AC3E}">
        <p14:creationId xmlns:p14="http://schemas.microsoft.com/office/powerpoint/2010/main" val="10350317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120</a:t>
            </a:fld>
            <a:endParaRPr lang="en-US"/>
          </a:p>
        </p:txBody>
      </p:sp>
    </p:spTree>
    <p:extLst>
      <p:ext uri="{BB962C8B-B14F-4D97-AF65-F5344CB8AC3E}">
        <p14:creationId xmlns:p14="http://schemas.microsoft.com/office/powerpoint/2010/main" val="31260301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121</a:t>
            </a:fld>
            <a:endParaRPr lang="en-US"/>
          </a:p>
        </p:txBody>
      </p:sp>
    </p:spTree>
    <p:extLst>
      <p:ext uri="{BB962C8B-B14F-4D97-AF65-F5344CB8AC3E}">
        <p14:creationId xmlns:p14="http://schemas.microsoft.com/office/powerpoint/2010/main" val="31740910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33237" fontAlgn="base">
              <a:spcBef>
                <a:spcPct val="0"/>
              </a:spcBef>
              <a:spcAft>
                <a:spcPct val="0"/>
              </a:spcAft>
              <a:defRPr/>
            </a:pPr>
            <a:fld id="{A3072079-3CF0-4D62-BD88-CBFE6B3A897A}" type="datetime1">
              <a:rPr lang="en-US">
                <a:solidFill>
                  <a:srgbClr val="000000"/>
                </a:solidFill>
                <a:latin typeface="Arial" charset="0"/>
              </a:rPr>
              <a:pPr defTabSz="933237" fontAlgn="base">
                <a:spcBef>
                  <a:spcPct val="0"/>
                </a:spcBef>
                <a:spcAft>
                  <a:spcPct val="0"/>
                </a:spcAft>
                <a:defRPr/>
              </a:pPr>
              <a:t>10/3/2023</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3237" fontAlgn="base">
              <a:spcBef>
                <a:spcPct val="0"/>
              </a:spcBef>
              <a:spcAft>
                <a:spcPct val="0"/>
              </a:spcAft>
              <a:defRPr/>
            </a:pPr>
            <a:fld id="{2687587A-7DBC-4B3C-B174-49C1D3E4B17A}" type="slidenum">
              <a:rPr lang="en-US">
                <a:solidFill>
                  <a:srgbClr val="000000"/>
                </a:solidFill>
                <a:latin typeface="Arial" charset="0"/>
              </a:rPr>
              <a:pPr defTabSz="933237" fontAlgn="base">
                <a:spcBef>
                  <a:spcPct val="0"/>
                </a:spcBef>
                <a:spcAft>
                  <a:spcPct val="0"/>
                </a:spcAft>
                <a:defRPr/>
              </a:pPr>
              <a:t>122</a:t>
            </a:fld>
            <a:endParaRPr lang="en-US" dirty="0">
              <a:solidFill>
                <a:srgbClr val="000000"/>
              </a:solidFill>
              <a:latin typeface="Arial" charset="0"/>
            </a:endParaRPr>
          </a:p>
        </p:txBody>
      </p:sp>
    </p:spTree>
    <p:extLst>
      <p:ext uri="{BB962C8B-B14F-4D97-AF65-F5344CB8AC3E}">
        <p14:creationId xmlns:p14="http://schemas.microsoft.com/office/powerpoint/2010/main" val="20224686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123</a:t>
            </a:fld>
            <a:endParaRPr lang="en-US"/>
          </a:p>
        </p:txBody>
      </p:sp>
    </p:spTree>
    <p:extLst>
      <p:ext uri="{BB962C8B-B14F-4D97-AF65-F5344CB8AC3E}">
        <p14:creationId xmlns:p14="http://schemas.microsoft.com/office/powerpoint/2010/main" val="3313015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13</a:t>
            </a:fld>
            <a:endParaRPr lang="en-US"/>
          </a:p>
        </p:txBody>
      </p:sp>
    </p:spTree>
    <p:extLst>
      <p:ext uri="{BB962C8B-B14F-4D97-AF65-F5344CB8AC3E}">
        <p14:creationId xmlns:p14="http://schemas.microsoft.com/office/powerpoint/2010/main" val="1729251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14</a:t>
            </a:fld>
            <a:endParaRPr lang="en-US"/>
          </a:p>
        </p:txBody>
      </p:sp>
    </p:spTree>
    <p:extLst>
      <p:ext uri="{BB962C8B-B14F-4D97-AF65-F5344CB8AC3E}">
        <p14:creationId xmlns:p14="http://schemas.microsoft.com/office/powerpoint/2010/main" val="99564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15</a:t>
            </a:fld>
            <a:endParaRPr lang="en-US"/>
          </a:p>
        </p:txBody>
      </p:sp>
    </p:spTree>
    <p:extLst>
      <p:ext uri="{BB962C8B-B14F-4D97-AF65-F5344CB8AC3E}">
        <p14:creationId xmlns:p14="http://schemas.microsoft.com/office/powerpoint/2010/main" val="61176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16</a:t>
            </a:fld>
            <a:endParaRPr lang="en-US"/>
          </a:p>
        </p:txBody>
      </p:sp>
    </p:spTree>
    <p:extLst>
      <p:ext uri="{BB962C8B-B14F-4D97-AF65-F5344CB8AC3E}">
        <p14:creationId xmlns:p14="http://schemas.microsoft.com/office/powerpoint/2010/main" val="3263963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17</a:t>
            </a:fld>
            <a:endParaRPr lang="en-US" dirty="0"/>
          </a:p>
        </p:txBody>
      </p:sp>
    </p:spTree>
    <p:extLst>
      <p:ext uri="{BB962C8B-B14F-4D97-AF65-F5344CB8AC3E}">
        <p14:creationId xmlns:p14="http://schemas.microsoft.com/office/powerpoint/2010/main" val="2213909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18</a:t>
            </a:fld>
            <a:endParaRPr lang="en-US" dirty="0"/>
          </a:p>
        </p:txBody>
      </p:sp>
    </p:spTree>
    <p:extLst>
      <p:ext uri="{BB962C8B-B14F-4D97-AF65-F5344CB8AC3E}">
        <p14:creationId xmlns:p14="http://schemas.microsoft.com/office/powerpoint/2010/main" val="3251410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19</a:t>
            </a:fld>
            <a:endParaRPr lang="en-US" dirty="0"/>
          </a:p>
        </p:txBody>
      </p:sp>
    </p:spTree>
    <p:extLst>
      <p:ext uri="{BB962C8B-B14F-4D97-AF65-F5344CB8AC3E}">
        <p14:creationId xmlns:p14="http://schemas.microsoft.com/office/powerpoint/2010/main" val="260957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2</a:t>
            </a:fld>
            <a:endParaRPr lang="en-US"/>
          </a:p>
        </p:txBody>
      </p:sp>
    </p:spTree>
    <p:extLst>
      <p:ext uri="{BB962C8B-B14F-4D97-AF65-F5344CB8AC3E}">
        <p14:creationId xmlns:p14="http://schemas.microsoft.com/office/powerpoint/2010/main" val="154071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20</a:t>
            </a:fld>
            <a:endParaRPr lang="en-US"/>
          </a:p>
        </p:txBody>
      </p:sp>
    </p:spTree>
    <p:extLst>
      <p:ext uri="{BB962C8B-B14F-4D97-AF65-F5344CB8AC3E}">
        <p14:creationId xmlns:p14="http://schemas.microsoft.com/office/powerpoint/2010/main" val="2505795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responses</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21</a:t>
            </a:fld>
            <a:endParaRPr lang="en-US" dirty="0"/>
          </a:p>
        </p:txBody>
      </p:sp>
    </p:spTree>
    <p:extLst>
      <p:ext uri="{BB962C8B-B14F-4D97-AF65-F5344CB8AC3E}">
        <p14:creationId xmlns:p14="http://schemas.microsoft.com/office/powerpoint/2010/main" val="1355464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22</a:t>
            </a:fld>
            <a:endParaRPr lang="en-US"/>
          </a:p>
        </p:txBody>
      </p:sp>
    </p:spTree>
    <p:extLst>
      <p:ext uri="{BB962C8B-B14F-4D97-AF65-F5344CB8AC3E}">
        <p14:creationId xmlns:p14="http://schemas.microsoft.com/office/powerpoint/2010/main" val="70120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23</a:t>
            </a:fld>
            <a:endParaRPr lang="en-US"/>
          </a:p>
        </p:txBody>
      </p:sp>
    </p:spTree>
    <p:extLst>
      <p:ext uri="{BB962C8B-B14F-4D97-AF65-F5344CB8AC3E}">
        <p14:creationId xmlns:p14="http://schemas.microsoft.com/office/powerpoint/2010/main" val="1454460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24</a:t>
            </a:fld>
            <a:endParaRPr lang="en-US"/>
          </a:p>
        </p:txBody>
      </p:sp>
    </p:spTree>
    <p:extLst>
      <p:ext uri="{BB962C8B-B14F-4D97-AF65-F5344CB8AC3E}">
        <p14:creationId xmlns:p14="http://schemas.microsoft.com/office/powerpoint/2010/main" val="1694870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25</a:t>
            </a:fld>
            <a:endParaRPr lang="en-US"/>
          </a:p>
        </p:txBody>
      </p:sp>
    </p:spTree>
    <p:extLst>
      <p:ext uri="{BB962C8B-B14F-4D97-AF65-F5344CB8AC3E}">
        <p14:creationId xmlns:p14="http://schemas.microsoft.com/office/powerpoint/2010/main" val="4070652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26</a:t>
            </a:fld>
            <a:endParaRPr lang="en-US"/>
          </a:p>
        </p:txBody>
      </p:sp>
    </p:spTree>
    <p:extLst>
      <p:ext uri="{BB962C8B-B14F-4D97-AF65-F5344CB8AC3E}">
        <p14:creationId xmlns:p14="http://schemas.microsoft.com/office/powerpoint/2010/main" val="245247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Stress the need to investigate promptly.  To do so, certain protocols need to be in</a:t>
            </a:r>
            <a:r>
              <a:rPr lang="en-US" baseline="0" dirty="0"/>
              <a:t> place.  </a:t>
            </a:r>
          </a:p>
          <a:p>
            <a:pPr eaLnBrk="1" hangingPunct="1"/>
            <a:endParaRPr lang="en-US" sz="1400" i="1" dirty="0">
              <a:solidFill>
                <a:srgbClr val="000000"/>
              </a:solidFill>
              <a:latin typeface="Arial" panose="020B0604020202020204" pitchFamily="34" charset="0"/>
            </a:endParaRPr>
          </a:p>
          <a:p>
            <a:pPr eaLnBrk="1" hangingPunct="1"/>
            <a:r>
              <a:rPr lang="en-US" sz="1400" i="1" dirty="0">
                <a:solidFill>
                  <a:srgbClr val="000000"/>
                </a:solidFill>
                <a:latin typeface="Arial" panose="020B0604020202020204" pitchFamily="34" charset="0"/>
              </a:rPr>
              <a:t>“In New Jersey, non-CDL drivers are over the legal limit if their blood alcohol concentration exceeds 0.08%. However, CDL holders are considered over the limit for licensing purposes if their blood alcohol content is higher than 0.04%.”</a:t>
            </a:r>
          </a:p>
          <a:p>
            <a:pPr eaLnBrk="1" hangingPunct="1"/>
            <a:endParaRPr lang="en-US" sz="1400" i="1" dirty="0">
              <a:solidFill>
                <a:srgbClr val="000000"/>
              </a:solidFill>
              <a:latin typeface="Arial" panose="020B0604020202020204" pitchFamily="34" charset="0"/>
            </a:endParaRPr>
          </a:p>
          <a:p>
            <a:pPr eaLnBrk="1" hangingPunct="1"/>
            <a:r>
              <a:rPr lang="en-US" b="1" dirty="0">
                <a:solidFill>
                  <a:srgbClr val="111111"/>
                </a:solidFill>
                <a:latin typeface="Arial" panose="020B0604020202020204" pitchFamily="34" charset="0"/>
              </a:rPr>
              <a:t>Post-Accident Testing:</a:t>
            </a:r>
            <a:r>
              <a:rPr lang="en-US" dirty="0">
                <a:solidFill>
                  <a:srgbClr val="111111"/>
                </a:solidFill>
                <a:latin typeface="Arial" panose="020B0604020202020204" pitchFamily="34" charset="0"/>
              </a:rPr>
              <a:t> As soon as practicable following an accident involving a commercial motor vehicle engaged in commerce and operating on a public road, employers must screen each driver involved in such an accident for alcohol and controlled substances who (</a:t>
            </a:r>
            <a:r>
              <a:rPr lang="en-US" dirty="0" err="1">
                <a:solidFill>
                  <a:srgbClr val="111111"/>
                </a:solidFill>
                <a:latin typeface="Arial" panose="020B0604020202020204" pitchFamily="34" charset="0"/>
              </a:rPr>
              <a:t>i</a:t>
            </a:r>
            <a:r>
              <a:rPr lang="en-US" dirty="0">
                <a:solidFill>
                  <a:srgbClr val="111111"/>
                </a:solidFill>
                <a:latin typeface="Arial" panose="020B0604020202020204" pitchFamily="34" charset="0"/>
              </a:rPr>
              <a:t>) were involved in performing safety-sensitive functions if the accident involved the loss of human life; or (ii) received a citation under state or federal law within a certain period of time after the accident, provided the accident caused bodily injury to a person, resulting in immediate medical treatment, or one or more of the vehicles involved in the accident had to be towed from the scene. 49 C.F.R. 382.303</a:t>
            </a:r>
          </a:p>
          <a:p>
            <a:pPr eaLnBrk="1" hangingPunct="1"/>
            <a:endParaRPr lang="en-US" dirty="0">
              <a:solidFill>
                <a:srgbClr val="111111"/>
              </a:solidFill>
              <a:latin typeface="Arial" panose="020B0604020202020204" pitchFamily="34" charset="0"/>
            </a:endParaRPr>
          </a:p>
          <a:p>
            <a:pPr eaLnBrk="1" hangingPunct="1"/>
            <a:r>
              <a:rPr lang="en-US" b="1" dirty="0">
                <a:solidFill>
                  <a:srgbClr val="111111"/>
                </a:solidFill>
                <a:latin typeface="Arial" panose="020B0604020202020204" pitchFamily="34" charset="0"/>
              </a:rPr>
              <a:t>Reasonable-Suspicion Testing:</a:t>
            </a:r>
            <a:r>
              <a:rPr lang="en-US" dirty="0">
                <a:solidFill>
                  <a:srgbClr val="111111"/>
                </a:solidFill>
                <a:latin typeface="Arial" panose="020B0604020202020204" pitchFamily="34" charset="0"/>
              </a:rPr>
              <a:t> An employer shall require a driver to submit to an alcohol and/or controlled substance test when the employer has reasonable suspicion to believe that the driver has violated the DOT Regulations’ prohibitions concerning alcohol and/or controlled substances. The employer's determination that reasonable suspicion exists to require the driver to undergo an alcohol and/or controlled-substances test must be based on specific, contemporaneous, articulable observations concerning the appearance, behavior, speech, or body odors of the driver, and may include with respect to controlled substances, indications of chronic use, or withdrawal. The required observations shall be made by a supervisor or company official who is trained in accordance with the DOT Regulations. 49 C.F.R. 382.307. </a:t>
            </a:r>
            <a:endParaRPr lang="en-US" sz="1800" i="1" dirty="0"/>
          </a:p>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27</a:t>
            </a:fld>
            <a:endParaRPr lang="en-US"/>
          </a:p>
        </p:txBody>
      </p:sp>
    </p:spTree>
    <p:extLst>
      <p:ext uri="{BB962C8B-B14F-4D97-AF65-F5344CB8AC3E}">
        <p14:creationId xmlns:p14="http://schemas.microsoft.com/office/powerpoint/2010/main" val="441287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responses</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28</a:t>
            </a:fld>
            <a:endParaRPr lang="en-US" dirty="0"/>
          </a:p>
        </p:txBody>
      </p:sp>
    </p:spTree>
    <p:extLst>
      <p:ext uri="{BB962C8B-B14F-4D97-AF65-F5344CB8AC3E}">
        <p14:creationId xmlns:p14="http://schemas.microsoft.com/office/powerpoint/2010/main" val="1342854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t>Once we have an accident or incident to investigate, several activities will take place at the actual accident scene.  If warranted by the circumstances, the scene may need to be barricaded and physically segregated against further injury or merely to preserve the scene for the initial investigation.</a:t>
            </a:r>
            <a:r>
              <a:rPr lang="en-US" dirty="0"/>
              <a:t> (Ask the class for examples, such as a chemical spill).</a:t>
            </a:r>
          </a:p>
          <a:p>
            <a:pPr eaLnBrk="1" hangingPunct="1"/>
            <a:r>
              <a:rPr lang="en-US" i="1" dirty="0"/>
              <a:t>Information to be recorded will be largely determined by the nature of the accident.</a:t>
            </a:r>
            <a:r>
              <a:rPr lang="en-US" dirty="0"/>
              <a:t>  (Examples are helpful here).</a:t>
            </a:r>
          </a:p>
          <a:p>
            <a:pPr eaLnBrk="1" hangingPunct="1"/>
            <a:endParaRPr lang="en-US" dirty="0"/>
          </a:p>
          <a:p>
            <a:pPr eaLnBrk="1" hangingPunct="1"/>
            <a:r>
              <a:rPr lang="en-US" sz="1600" b="1" dirty="0">
                <a:solidFill>
                  <a:srgbClr val="FF0000"/>
                </a:solidFill>
              </a:rPr>
              <a:t>Preserve evidence – explain subrogation potential and the importance to holding on to damaged equipment  When in doubt, call your claims coordinator claims administrator</a:t>
            </a:r>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29</a:t>
            </a:fld>
            <a:endParaRPr lang="en-US" dirty="0"/>
          </a:p>
        </p:txBody>
      </p:sp>
    </p:spTree>
    <p:extLst>
      <p:ext uri="{BB962C8B-B14F-4D97-AF65-F5344CB8AC3E}">
        <p14:creationId xmlns:p14="http://schemas.microsoft.com/office/powerpoint/2010/main" val="415701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3</a:t>
            </a:fld>
            <a:endParaRPr lang="en-US"/>
          </a:p>
        </p:txBody>
      </p:sp>
    </p:spTree>
    <p:extLst>
      <p:ext uri="{BB962C8B-B14F-4D97-AF65-F5344CB8AC3E}">
        <p14:creationId xmlns:p14="http://schemas.microsoft.com/office/powerpoint/2010/main" val="2464355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Gather equipment you</a:t>
            </a:r>
            <a:r>
              <a:rPr lang="en-US" baseline="0" dirty="0"/>
              <a:t> will need to conduct a complete investigation.  </a:t>
            </a:r>
            <a:r>
              <a:rPr lang="en-US" b="1" baseline="0" dirty="0"/>
              <a:t>The first two are MUST HAVEs</a:t>
            </a:r>
            <a:r>
              <a:rPr lang="en-US" baseline="0" dirty="0"/>
              <a:t>.  </a:t>
            </a:r>
          </a:p>
          <a:p>
            <a:endParaRPr lang="en-US" baseline="0" dirty="0"/>
          </a:p>
          <a:p>
            <a:r>
              <a:rPr lang="en-US" baseline="0" dirty="0"/>
              <a:t>Suggest putting these items in a kit.  When someone gets hurt, is not the time to run around your office trying to find all of these items or even remembering the list.</a:t>
            </a:r>
            <a:endParaRPr lang="en-US" dirty="0"/>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30</a:t>
            </a:fld>
            <a:endParaRPr lang="en-US" dirty="0"/>
          </a:p>
        </p:txBody>
      </p:sp>
    </p:spTree>
    <p:extLst>
      <p:ext uri="{BB962C8B-B14F-4D97-AF65-F5344CB8AC3E}">
        <p14:creationId xmlns:p14="http://schemas.microsoft.com/office/powerpoint/2010/main" val="2287597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basic steps for investigating</a:t>
            </a:r>
            <a:r>
              <a:rPr lang="en-US" baseline="0" dirty="0"/>
              <a:t> an injury, or any accident.</a:t>
            </a:r>
          </a:p>
          <a:p>
            <a:endParaRPr lang="en-US" baseline="0" dirty="0"/>
          </a:p>
          <a:p>
            <a:r>
              <a:rPr lang="en-US" baseline="0" dirty="0"/>
              <a:t>Step 1 – someone must immediately start collecting the facts surrounding the event.  Often managers are not immediately available so usually this step falls to the front-line supervisor.  This is why it is so important to train many levels of supervisors in the accident review process.  </a:t>
            </a:r>
          </a:p>
          <a:p>
            <a:endParaRPr lang="en-US" baseline="0" dirty="0"/>
          </a:p>
          <a:p>
            <a:r>
              <a:rPr lang="en-US" baseline="0" dirty="0"/>
              <a:t>Step 2 – With as much information as was collected in Step 1, someone must begin to assemble the facts into a timeline of decisions, actions, and circumstances that lead to the injury.  Almost ALWAYS, this process will reveal multiple things came together to cause the event.  These ‘things’ are called Contributing Factors, </a:t>
            </a:r>
            <a:r>
              <a:rPr lang="en-US" baseline="0" dirty="0" err="1"/>
              <a:t>ie</a:t>
            </a:r>
            <a:r>
              <a:rPr lang="en-US" baseline="0" dirty="0"/>
              <a:t> they all contributed to the cause of the injury.  Identifying all the Contributing Factors gives the clearest picture of the event.  It also leads AWAY from blaming the person involved.  That person becomes one of many ‘things’.</a:t>
            </a:r>
          </a:p>
          <a:p>
            <a:endParaRPr lang="en-US" baseline="0" dirty="0"/>
          </a:p>
          <a:p>
            <a:r>
              <a:rPr lang="en-US" baseline="0" dirty="0"/>
              <a:t>Step 3 – What did the organization LEARN from analysis and how will those lessons be shared throughout the organization and the procedures, processes, training, tools / equipment, culture, etc. of the organization.  If the organization learns and does not blame, the team grows stronger.</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31</a:t>
            </a:fld>
            <a:endParaRPr lang="en-US" dirty="0"/>
          </a:p>
        </p:txBody>
      </p:sp>
    </p:spTree>
    <p:extLst>
      <p:ext uri="{BB962C8B-B14F-4D97-AF65-F5344CB8AC3E}">
        <p14:creationId xmlns:p14="http://schemas.microsoft.com/office/powerpoint/2010/main" val="3431815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responses</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32</a:t>
            </a:fld>
            <a:endParaRPr lang="en-US" dirty="0"/>
          </a:p>
        </p:txBody>
      </p:sp>
    </p:spTree>
    <p:extLst>
      <p:ext uri="{BB962C8B-B14F-4D97-AF65-F5344CB8AC3E}">
        <p14:creationId xmlns:p14="http://schemas.microsoft.com/office/powerpoint/2010/main" val="1955934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baseline="0" dirty="0"/>
              <a:t>Discuss the importance of seeing for yourself the actual setting where the injury occurred. </a:t>
            </a:r>
          </a:p>
          <a:p>
            <a:pPr defTabSz="933237" eaLnBrk="0" fontAlgn="base" hangingPunct="0">
              <a:spcBef>
                <a:spcPct val="30000"/>
              </a:spcBef>
              <a:spcAft>
                <a:spcPct val="0"/>
              </a:spcAft>
              <a:defRPr/>
            </a:pPr>
            <a:endParaRPr lang="en-US" baseline="0" dirty="0"/>
          </a:p>
          <a:p>
            <a:pPr defTabSz="933237" eaLnBrk="0" fontAlgn="base" hangingPunct="0">
              <a:spcBef>
                <a:spcPct val="30000"/>
              </a:spcBef>
              <a:spcAft>
                <a:spcPct val="0"/>
              </a:spcAft>
              <a:defRPr/>
            </a:pPr>
            <a:r>
              <a:rPr lang="en-US" dirty="0"/>
              <a:t>LOWER ALL</a:t>
            </a:r>
            <a:r>
              <a:rPr lang="en-US" baseline="0" dirty="0"/>
              <a:t> HANDS</a:t>
            </a:r>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33</a:t>
            </a:fld>
            <a:endParaRPr lang="en-US" dirty="0"/>
          </a:p>
        </p:txBody>
      </p:sp>
    </p:spTree>
    <p:extLst>
      <p:ext uri="{BB962C8B-B14F-4D97-AF65-F5344CB8AC3E}">
        <p14:creationId xmlns:p14="http://schemas.microsoft.com/office/powerpoint/2010/main" val="4215683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this is a supervisor or a department head who will respond and begin the formal process of collecting</a:t>
            </a:r>
            <a:r>
              <a:rPr lang="en-US" baseline="0" dirty="0"/>
              <a:t> information.</a:t>
            </a:r>
          </a:p>
          <a:p>
            <a:endParaRPr lang="en-US" baseline="0" dirty="0"/>
          </a:p>
          <a:p>
            <a:r>
              <a:rPr lang="en-US" baseline="0" dirty="0"/>
              <a:t>Start by getting a general overview of the location.  Take pictures.  You never know what might be important later on.  For example, if someone tripped in a pothole.  The size or exact location of the pothole may make a difference.  It’s so easy to pull out a picture.</a:t>
            </a:r>
          </a:p>
          <a:p>
            <a:endParaRPr lang="en-US" baseline="0" dirty="0"/>
          </a:p>
          <a:p>
            <a:r>
              <a:rPr lang="en-US" baseline="0" dirty="0"/>
              <a:t>Record what you believe may be important.  The </a:t>
            </a:r>
            <a:r>
              <a:rPr lang="en-US" baseline="0" dirty="0" err="1"/>
              <a:t>JIFs</a:t>
            </a:r>
            <a:r>
              <a:rPr lang="en-US" baseline="0" dirty="0"/>
              <a:t> provide some forms to help.  We understand (Knock on wood) you do not investigate a lot of injuries.  However, we do.  Let us help you collect the best information.  Remember NO FACTS = NO LEARNING or a favorite, GARBAGE IN – GARBAGE OUT.  </a:t>
            </a:r>
          </a:p>
          <a:p>
            <a:endParaRPr lang="en-US" baseline="0" dirty="0"/>
          </a:p>
          <a:p>
            <a:r>
              <a:rPr lang="en-US" baseline="0" dirty="0"/>
              <a:t>Any equipment, such as PPE, tool or vehicle, should be protected and stored as part of the investigation.  There could be product defect that contributed to the injury.  If you can’t keep it, at least take a lot of pictures of it.</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34</a:t>
            </a:fld>
            <a:endParaRPr lang="en-US" dirty="0"/>
          </a:p>
        </p:txBody>
      </p:sp>
    </p:spTree>
    <p:extLst>
      <p:ext uri="{BB962C8B-B14F-4D97-AF65-F5344CB8AC3E}">
        <p14:creationId xmlns:p14="http://schemas.microsoft.com/office/powerpoint/2010/main" val="2993908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187" lvl="1"/>
            <a:r>
              <a:rPr lang="en-US" dirty="0"/>
              <a:t>Here we see two men discussing a recent injury.  Take a moment to look at it.  I’ll have a question for you in a second.</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35</a:t>
            </a:fld>
            <a:endParaRPr lang="en-US" dirty="0"/>
          </a:p>
        </p:txBody>
      </p:sp>
    </p:spTree>
    <p:extLst>
      <p:ext uri="{BB962C8B-B14F-4D97-AF65-F5344CB8AC3E}">
        <p14:creationId xmlns:p14="http://schemas.microsoft.com/office/powerpoint/2010/main" val="3643512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094" indent="-238094">
              <a:buFont typeface="+mj-lt"/>
              <a:buAutoNum type="arabicPeriod"/>
            </a:pP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36</a:t>
            </a:fld>
            <a:endParaRPr lang="en-US" dirty="0"/>
          </a:p>
        </p:txBody>
      </p:sp>
    </p:spTree>
    <p:extLst>
      <p:ext uri="{BB962C8B-B14F-4D97-AF65-F5344CB8AC3E}">
        <p14:creationId xmlns:p14="http://schemas.microsoft.com/office/powerpoint/2010/main" val="556503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Who would you want to interview?  Injured employee, witness, supervisors, etc.</a:t>
            </a:r>
          </a:p>
          <a:p>
            <a:pPr eaLnBrk="1" hangingPunct="1"/>
            <a:endParaRPr lang="en-US" i="0" dirty="0"/>
          </a:p>
          <a:p>
            <a:pPr eaLnBrk="1" hangingPunct="1"/>
            <a:r>
              <a:rPr lang="en-US" i="0" dirty="0"/>
              <a:t>Eye-witnesses can provide critical information about an accident as far as describing the activities and events that led up to the accident itself.  The interview process should include the injured employee, if possible.  </a:t>
            </a:r>
          </a:p>
          <a:p>
            <a:pPr eaLnBrk="1" hangingPunct="1"/>
            <a:endParaRPr lang="en-US" i="0" dirty="0"/>
          </a:p>
          <a:p>
            <a:pPr eaLnBrk="1" hangingPunct="1"/>
            <a:r>
              <a:rPr lang="en-US" i="0" dirty="0"/>
              <a:t>Determining past accident history with a particular operation, machine or work activity is valuable to evaluating future accident potential.  However, this is not the only piece of information to be considered.  A series of near misses in a particular area will not show up as past accidents, but may represent a potential for a serious future loss if left unchecked.</a:t>
            </a:r>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37</a:t>
            </a:fld>
            <a:endParaRPr lang="en-US" dirty="0"/>
          </a:p>
        </p:txBody>
      </p:sp>
    </p:spTree>
    <p:extLst>
      <p:ext uri="{BB962C8B-B14F-4D97-AF65-F5344CB8AC3E}">
        <p14:creationId xmlns:p14="http://schemas.microsoft.com/office/powerpoint/2010/main" val="2743580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It is important to initially put the person being interviewed at ease by carefully explaining the purpose of the investigation itself.  This process is fact-finding in nature and not a means to assess blame or discipline employees.  Although there may be disciplinary action as the result of the accident, that process is distinctly different than the investigation process which seeks to obtain the root causes of an accident and propose solutions to identified problems.</a:t>
            </a:r>
          </a:p>
          <a:p>
            <a:pPr eaLnBrk="1" hangingPunct="1"/>
            <a:endParaRPr lang="en-US" i="0" dirty="0"/>
          </a:p>
          <a:p>
            <a:pPr eaLnBrk="1" hangingPunct="1"/>
            <a:r>
              <a:rPr lang="en-US" i="0" dirty="0"/>
              <a:t>A good technique is to </a:t>
            </a:r>
            <a:r>
              <a:rPr lang="en-US" b="1" i="0" u="sng" dirty="0"/>
              <a:t>ask open-ended questions</a:t>
            </a:r>
            <a:r>
              <a:rPr lang="en-US" i="0" dirty="0"/>
              <a:t>, that is, questions that cannot be answered  with just a one word response.  This technique often provides the investigator with more information than questions that are not open-ended.</a:t>
            </a:r>
          </a:p>
          <a:p>
            <a:pPr eaLnBrk="1" hangingPunct="1"/>
            <a:r>
              <a:rPr lang="en-US" i="0" dirty="0"/>
              <a:t>Stress importance of listening and summarizing what your understanding of the information provided.</a:t>
            </a:r>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38</a:t>
            </a:fld>
            <a:endParaRPr lang="en-US" dirty="0"/>
          </a:p>
        </p:txBody>
      </p:sp>
    </p:spTree>
    <p:extLst>
      <p:ext uri="{BB962C8B-B14F-4D97-AF65-F5344CB8AC3E}">
        <p14:creationId xmlns:p14="http://schemas.microsoft.com/office/powerpoint/2010/main" val="2351578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It is important to initially put the person being interviewed at ease by carefully explaining the purpose of the investigation itself.  This process is fact-finding in nature and not a means to assess blame or discipline employees.  Although there may be disciplinary action as the result of the accident, that process is distinctly different than the investigation process which seeks to obtain the root causes of an accident and propose solutions to identified problems.</a:t>
            </a:r>
          </a:p>
          <a:p>
            <a:pPr eaLnBrk="1" hangingPunct="1"/>
            <a:endParaRPr lang="en-US" i="0" dirty="0"/>
          </a:p>
          <a:p>
            <a:pPr eaLnBrk="1" hangingPunct="1"/>
            <a:r>
              <a:rPr lang="en-US" i="0" dirty="0"/>
              <a:t>A good technique is to </a:t>
            </a:r>
            <a:r>
              <a:rPr lang="en-US" b="1" i="0" u="sng" dirty="0"/>
              <a:t>ask open-ended questions</a:t>
            </a:r>
            <a:r>
              <a:rPr lang="en-US" i="0" dirty="0"/>
              <a:t>, that is, questions that cannot be answered  with just a one word response.  This technique often provides the investigator with more information than questions that are not open-ended.</a:t>
            </a:r>
          </a:p>
          <a:p>
            <a:pPr eaLnBrk="1" hangingPunct="1"/>
            <a:r>
              <a:rPr lang="en-US" i="0" dirty="0"/>
              <a:t>Stress importance of listening and summarizing what your understanding of the information provided.</a:t>
            </a:r>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39</a:t>
            </a:fld>
            <a:endParaRPr lang="en-US" dirty="0"/>
          </a:p>
        </p:txBody>
      </p:sp>
    </p:spTree>
    <p:extLst>
      <p:ext uri="{BB962C8B-B14F-4D97-AF65-F5344CB8AC3E}">
        <p14:creationId xmlns:p14="http://schemas.microsoft.com/office/powerpoint/2010/main" val="325308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4</a:t>
            </a:fld>
            <a:endParaRPr lang="en-US"/>
          </a:p>
        </p:txBody>
      </p:sp>
    </p:spTree>
    <p:extLst>
      <p:ext uri="{BB962C8B-B14F-4D97-AF65-F5344CB8AC3E}">
        <p14:creationId xmlns:p14="http://schemas.microsoft.com/office/powerpoint/2010/main" val="1879105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 careful how you phrase the question.  Remember,</a:t>
            </a:r>
            <a:r>
              <a:rPr lang="en-US" b="1" baseline="0" dirty="0"/>
              <a:t> you must be careful not to imply judgement or pre-conclusions</a:t>
            </a:r>
            <a:r>
              <a:rPr lang="en-US" baseline="0" dirty="0"/>
              <a:t>.</a:t>
            </a:r>
          </a:p>
          <a:p>
            <a:endParaRPr lang="en-US" baseline="0" dirty="0"/>
          </a:p>
          <a:p>
            <a:r>
              <a:rPr lang="en-US" baseline="0" dirty="0"/>
              <a:t>For example asking “WHAT HAPPENED?!”  is very different than “starting when your crew got back to the worksite from lunch, walk me through the job up until the injury.”</a:t>
            </a:r>
          </a:p>
          <a:p>
            <a:endParaRPr lang="en-US" baseline="0" dirty="0"/>
          </a:p>
          <a:p>
            <a:r>
              <a:rPr lang="en-US" baseline="0" dirty="0"/>
              <a:t>Same with “WHY?”  Make it clear you want to understand why things were done a certain way.</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40</a:t>
            </a:fld>
            <a:endParaRPr lang="en-US" dirty="0"/>
          </a:p>
        </p:txBody>
      </p:sp>
    </p:spTree>
    <p:extLst>
      <p:ext uri="{BB962C8B-B14F-4D97-AF65-F5344CB8AC3E}">
        <p14:creationId xmlns:p14="http://schemas.microsoft.com/office/powerpoint/2010/main" val="2880704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Determining past accident history with a particular operation, machine or work activity is valuable to evaluating future accident potential.  However, this is not the only piece of information to be considered.  </a:t>
            </a:r>
          </a:p>
          <a:p>
            <a:pPr eaLnBrk="1" hangingPunct="1"/>
            <a:endParaRPr lang="en-US" i="0" dirty="0"/>
          </a:p>
          <a:p>
            <a:pPr eaLnBrk="1" hangingPunct="1"/>
            <a:r>
              <a:rPr lang="en-US" i="0" dirty="0"/>
              <a:t>A series of near misses in a particular area will not show up as past accidents, but may represent a potential for a serious future loss if left unchecked.</a:t>
            </a:r>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41</a:t>
            </a:fld>
            <a:endParaRPr lang="en-US" dirty="0"/>
          </a:p>
        </p:txBody>
      </p:sp>
    </p:spTree>
    <p:extLst>
      <p:ext uri="{BB962C8B-B14F-4D97-AF65-F5344CB8AC3E}">
        <p14:creationId xmlns:p14="http://schemas.microsoft.com/office/powerpoint/2010/main" val="3622476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42</a:t>
            </a:fld>
            <a:endParaRPr lang="en-US"/>
          </a:p>
        </p:txBody>
      </p:sp>
    </p:spTree>
    <p:extLst>
      <p:ext uri="{BB962C8B-B14F-4D97-AF65-F5344CB8AC3E}">
        <p14:creationId xmlns:p14="http://schemas.microsoft.com/office/powerpoint/2010/main" val="1746230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Root cause analysis has changed</a:t>
            </a:r>
            <a:r>
              <a:rPr lang="en-US" baseline="0" dirty="0"/>
              <a:t> slightly in the safety industry.  Root cause analysis now focusses on finding the </a:t>
            </a:r>
            <a:r>
              <a:rPr lang="en-US" b="1" baseline="0" dirty="0"/>
              <a:t>most basic breakdowns </a:t>
            </a:r>
            <a:r>
              <a:rPr lang="en-US" baseline="0" dirty="0"/>
              <a:t>and </a:t>
            </a:r>
            <a:r>
              <a:rPr lang="en-US" b="1" baseline="0" dirty="0"/>
              <a:t>not the one single most important breakdown</a:t>
            </a:r>
            <a:r>
              <a:rPr lang="en-US" baseline="0" dirty="0"/>
              <a:t>.  Almost always, there were three or more things that contributed to the injury,  Which ONE of the breakdowns was the most important is often arbitrary.  </a:t>
            </a:r>
          </a:p>
          <a:p>
            <a:endParaRPr lang="en-US" baseline="0" dirty="0"/>
          </a:p>
          <a:p>
            <a:r>
              <a:rPr lang="en-US" baseline="0" dirty="0"/>
              <a:t>Contributing Factors are now referred to as ‘</a:t>
            </a:r>
            <a:r>
              <a:rPr lang="en-US" b="1" baseline="0" dirty="0"/>
              <a:t>System Failures</a:t>
            </a:r>
            <a:r>
              <a:rPr lang="en-US" baseline="0" dirty="0"/>
              <a:t>’ to highlight that it is not about one person, but how the organization created the person from hiring, through onboarding, through training and re-training, supervision, the agency’s policies and procedures, and so on.  Whatever the person did, or did not do, is the product of who the agency created.  </a:t>
            </a:r>
          </a:p>
          <a:p>
            <a:endParaRPr lang="en-US" baseline="0" dirty="0"/>
          </a:p>
          <a:p>
            <a:r>
              <a:rPr lang="en-US" baseline="0" dirty="0"/>
              <a:t>This can be a difficult concept.  It says, you as the leader of the organization, had a large part of the injury, probably more than the individual.   But continue on, YOU are the product of the organization.  IT IS NEVER ABOUT A PERSON, but rather the systems of the organization. </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43</a:t>
            </a:fld>
            <a:endParaRPr lang="en-US" dirty="0"/>
          </a:p>
        </p:txBody>
      </p:sp>
    </p:spTree>
    <p:extLst>
      <p:ext uri="{BB962C8B-B14F-4D97-AF65-F5344CB8AC3E}">
        <p14:creationId xmlns:p14="http://schemas.microsoft.com/office/powerpoint/2010/main" val="1236383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sound familiar?</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44</a:t>
            </a:fld>
            <a:endParaRPr lang="en-US" dirty="0"/>
          </a:p>
        </p:txBody>
      </p:sp>
    </p:spTree>
    <p:extLst>
      <p:ext uri="{BB962C8B-B14F-4D97-AF65-F5344CB8AC3E}">
        <p14:creationId xmlns:p14="http://schemas.microsoft.com/office/powerpoint/2010/main" val="849809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was easy (and fast) to blame the employee for not wearing gloves.  However, you are on the committee and ask WHY wasn’t she wearing her gloves.  The following is the exchange . . . </a:t>
            </a:r>
          </a:p>
          <a:p>
            <a:endParaRPr lang="en-US" baseline="0" dirty="0"/>
          </a:p>
          <a:p>
            <a:endParaRPr lang="en-US" dirty="0"/>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45</a:t>
            </a:fld>
            <a:endParaRPr lang="en-US" dirty="0"/>
          </a:p>
        </p:txBody>
      </p:sp>
    </p:spTree>
    <p:extLst>
      <p:ext uri="{BB962C8B-B14F-4D97-AF65-F5344CB8AC3E}">
        <p14:creationId xmlns:p14="http://schemas.microsoft.com/office/powerpoint/2010/main" val="1554660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hiring qualifications be changed</a:t>
            </a:r>
            <a:r>
              <a:rPr lang="en-US" baseline="0" dirty="0"/>
              <a:t> for employees doing this job?  Should more forceful persons be hired?</a:t>
            </a:r>
          </a:p>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46</a:t>
            </a:fld>
            <a:endParaRPr lang="en-US" dirty="0"/>
          </a:p>
        </p:txBody>
      </p:sp>
    </p:spTree>
    <p:extLst>
      <p:ext uri="{BB962C8B-B14F-4D97-AF65-F5344CB8AC3E}">
        <p14:creationId xmlns:p14="http://schemas.microsoft.com/office/powerpoint/2010/main" val="1580944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likely</a:t>
            </a:r>
            <a:r>
              <a:rPr lang="en-US" baseline="0" dirty="0"/>
              <a:t> there will be multiple answers.  This highlights the fallacy of a ROOT CAUSE Analysis.  Trying to pick which ONE is subjective.  And concentrating on the most basic or most important, or easiest to fix, or quickest answer is limiting if we are truly looking for learning and growth.</a:t>
            </a:r>
          </a:p>
          <a:p>
            <a:endParaRPr lang="en-US" baseline="0"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47</a:t>
            </a:fld>
            <a:endParaRPr lang="en-US" dirty="0"/>
          </a:p>
        </p:txBody>
      </p:sp>
    </p:spTree>
    <p:extLst>
      <p:ext uri="{BB962C8B-B14F-4D97-AF65-F5344CB8AC3E}">
        <p14:creationId xmlns:p14="http://schemas.microsoft.com/office/powerpoint/2010/main" val="3581097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agree.</a:t>
            </a:r>
            <a:r>
              <a:rPr lang="en-US" baseline="0" dirty="0"/>
              <a:t>  This worker, and probably others, did not wear their gloves when doing this task before, maybe dozens of times, WITHOUT an injury and getting the job done.  </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48</a:t>
            </a:fld>
            <a:endParaRPr lang="en-US" dirty="0"/>
          </a:p>
        </p:txBody>
      </p:sp>
    </p:spTree>
    <p:extLst>
      <p:ext uri="{BB962C8B-B14F-4D97-AF65-F5344CB8AC3E}">
        <p14:creationId xmlns:p14="http://schemas.microsoft.com/office/powerpoint/2010/main" val="4517856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Nobody</a:t>
            </a:r>
            <a:r>
              <a:rPr lang="en-US" baseline="0" dirty="0"/>
              <a:t> expects their decision or action to result in a bad outcome.  Certainly, the employee expected a successful outcome from his or her actions.  It is important for the investigator to overcome their hindsight and confirmation biases by moving from their perspective, to that of the employee.</a:t>
            </a:r>
          </a:p>
          <a:p>
            <a:endParaRPr lang="en-US" baseline="0" dirty="0"/>
          </a:p>
          <a:p>
            <a:endParaRPr lang="en-US" baseline="0"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49</a:t>
            </a:fld>
            <a:endParaRPr lang="en-US" dirty="0"/>
          </a:p>
        </p:txBody>
      </p:sp>
    </p:spTree>
    <p:extLst>
      <p:ext uri="{BB962C8B-B14F-4D97-AF65-F5344CB8AC3E}">
        <p14:creationId xmlns:p14="http://schemas.microsoft.com/office/powerpoint/2010/main" val="75807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5</a:t>
            </a:fld>
            <a:endParaRPr lang="en-US"/>
          </a:p>
        </p:txBody>
      </p:sp>
    </p:spTree>
    <p:extLst>
      <p:ext uri="{BB962C8B-B14F-4D97-AF65-F5344CB8AC3E}">
        <p14:creationId xmlns:p14="http://schemas.microsoft.com/office/powerpoint/2010/main" val="632387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a:t>
            </a:r>
            <a:r>
              <a:rPr lang="en-US" baseline="0" dirty="0"/>
              <a:t> ‘SUFFICIENTLY’ is used to indicate that even if he process was performed, the injury is evidence there </a:t>
            </a:r>
            <a:r>
              <a:rPr lang="en-US" baseline="0" dirty="0" err="1"/>
              <a:t>there</a:t>
            </a:r>
            <a:r>
              <a:rPr lang="en-US" baseline="0" dirty="0"/>
              <a:t> was a breakdown between the two parties involved; supervisor – employee, trainer – trainee, etc.  It’s not the sole fault of either party.  The system failure is in the process – not solely on either person.</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50</a:t>
            </a:fld>
            <a:endParaRPr lang="en-US" dirty="0"/>
          </a:p>
        </p:txBody>
      </p:sp>
    </p:spTree>
    <p:extLst>
      <p:ext uri="{BB962C8B-B14F-4D97-AF65-F5344CB8AC3E}">
        <p14:creationId xmlns:p14="http://schemas.microsoft.com/office/powerpoint/2010/main" val="836656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51</a:t>
            </a:fld>
            <a:endParaRPr lang="en-US"/>
          </a:p>
        </p:txBody>
      </p:sp>
    </p:spTree>
    <p:extLst>
      <p:ext uri="{BB962C8B-B14F-4D97-AF65-F5344CB8AC3E}">
        <p14:creationId xmlns:p14="http://schemas.microsoft.com/office/powerpoint/2010/main" val="3462131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52</a:t>
            </a:fld>
            <a:endParaRPr lang="en-US"/>
          </a:p>
        </p:txBody>
      </p:sp>
    </p:spTree>
    <p:extLst>
      <p:ext uri="{BB962C8B-B14F-4D97-AF65-F5344CB8AC3E}">
        <p14:creationId xmlns:p14="http://schemas.microsoft.com/office/powerpoint/2010/main" val="1517830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discusses DRIFT &amp; NORMALIZATIO</a:t>
            </a:r>
            <a:r>
              <a:rPr lang="en-US" baseline="0" dirty="0"/>
              <a:t>N OF DEVIANCE</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53</a:t>
            </a:fld>
            <a:endParaRPr lang="en-US" dirty="0"/>
          </a:p>
        </p:txBody>
      </p:sp>
    </p:spTree>
    <p:extLst>
      <p:ext uri="{BB962C8B-B14F-4D97-AF65-F5344CB8AC3E}">
        <p14:creationId xmlns:p14="http://schemas.microsoft.com/office/powerpoint/2010/main" val="4264412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rPr>
              <a:t>normalization</a:t>
            </a:r>
            <a:r>
              <a:rPr lang="en-US" dirty="0">
                <a:latin typeface="Arial" charset="0"/>
              </a:rPr>
              <a:t> </a:t>
            </a:r>
            <a:r>
              <a:rPr lang="en-US" b="1" dirty="0">
                <a:latin typeface="Arial" charset="0"/>
              </a:rPr>
              <a:t>of</a:t>
            </a:r>
            <a:r>
              <a:rPr lang="en-US" dirty="0">
                <a:latin typeface="Arial" charset="0"/>
              </a:rPr>
              <a:t> </a:t>
            </a:r>
            <a:r>
              <a:rPr lang="en-US" b="1" dirty="0">
                <a:latin typeface="Arial" charset="0"/>
              </a:rPr>
              <a:t>deviance</a:t>
            </a:r>
            <a:r>
              <a:rPr lang="en-US" dirty="0">
                <a:latin typeface="Arial" charset="0"/>
              </a:rPr>
              <a:t> means that people within the organization become so much accustomed to a </a:t>
            </a:r>
            <a:r>
              <a:rPr lang="en-US" b="1" dirty="0">
                <a:latin typeface="Arial" charset="0"/>
              </a:rPr>
              <a:t>deviant</a:t>
            </a:r>
            <a:r>
              <a:rPr lang="en-US" dirty="0">
                <a:latin typeface="Arial" charset="0"/>
              </a:rPr>
              <a:t> behavior that they don’t consider it as </a:t>
            </a:r>
            <a:r>
              <a:rPr lang="en-US" b="1" dirty="0">
                <a:latin typeface="Arial" charset="0"/>
              </a:rPr>
              <a:t>deviant</a:t>
            </a:r>
            <a:r>
              <a:rPr lang="en-US" dirty="0">
                <a:latin typeface="Arial" charset="0"/>
              </a:rPr>
              <a:t>, despite the fact that they far exceed their own rules for the elementary </a:t>
            </a:r>
            <a:r>
              <a:rPr lang="en-US" b="1" dirty="0">
                <a:latin typeface="Arial" charset="0"/>
              </a:rPr>
              <a:t>safety</a:t>
            </a:r>
            <a:r>
              <a:rPr lang="en-US" dirty="0">
                <a:latin typeface="Arial" charset="0"/>
              </a:rPr>
              <a:t>.</a:t>
            </a:r>
          </a:p>
          <a:p>
            <a:endParaRPr lang="en-US" dirty="0">
              <a:latin typeface="Arial" charset="0"/>
            </a:endParaRPr>
          </a:p>
          <a:p>
            <a:r>
              <a:rPr lang="en-US" dirty="0">
                <a:latin typeface="Arial" charset="0"/>
              </a:rPr>
              <a:t>In our example, often the employee would be blamed for not following a written procedure.  And s/he didn’t.  But what about the supervisors?  What about the Department head who sets the tone for supervisors?</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54</a:t>
            </a:fld>
            <a:endParaRPr lang="en-US" dirty="0"/>
          </a:p>
        </p:txBody>
      </p:sp>
    </p:spTree>
    <p:extLst>
      <p:ext uri="{BB962C8B-B14F-4D97-AF65-F5344CB8AC3E}">
        <p14:creationId xmlns:p14="http://schemas.microsoft.com/office/powerpoint/2010/main" val="17360440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charset="0"/>
              </a:rPr>
              <a:t>Most injuries fall into these categories – not from criminal acts or gross negligence</a:t>
            </a:r>
          </a:p>
          <a:p>
            <a:r>
              <a:rPr lang="en-US" b="1" i="1" dirty="0">
                <a:latin typeface="Arial" charset="0"/>
              </a:rPr>
              <a:t>Slips and lapses</a:t>
            </a:r>
            <a:endParaRPr lang="en-US" dirty="0">
              <a:latin typeface="Arial" charset="0"/>
            </a:endParaRPr>
          </a:p>
          <a:p>
            <a:r>
              <a:rPr lang="en-US" dirty="0">
                <a:latin typeface="Arial" charset="0"/>
              </a:rPr>
              <a:t>Slips and lapses occur in very familiar tasks which we can carry out without much conscious attention, </a:t>
            </a:r>
            <a:r>
              <a:rPr lang="en-US" dirty="0" err="1">
                <a:latin typeface="Arial" charset="0"/>
              </a:rPr>
              <a:t>eg</a:t>
            </a:r>
            <a:r>
              <a:rPr lang="en-US" dirty="0">
                <a:latin typeface="Arial" charset="0"/>
              </a:rPr>
              <a:t> driving a vehicle. These tasks are very vulnerable to slips and lapses when our attention is diverted even for a moment.</a:t>
            </a:r>
          </a:p>
          <a:p>
            <a:endParaRPr lang="en-US" dirty="0">
              <a:latin typeface="Arial" charset="0"/>
            </a:endParaRPr>
          </a:p>
          <a:p>
            <a:r>
              <a:rPr lang="en-US" dirty="0">
                <a:latin typeface="Arial" charset="0"/>
              </a:rPr>
              <a:t> </a:t>
            </a:r>
            <a:r>
              <a:rPr lang="en-US" b="1" i="1" dirty="0">
                <a:latin typeface="Arial" charset="0"/>
              </a:rPr>
              <a:t>Slips</a:t>
            </a:r>
            <a:r>
              <a:rPr lang="en-US" dirty="0">
                <a:latin typeface="Arial" charset="0"/>
              </a:rPr>
              <a:t>:  (‘Whoops’) ‘</a:t>
            </a:r>
            <a:r>
              <a:rPr lang="en-US" i="1" dirty="0">
                <a:latin typeface="Arial" charset="0"/>
              </a:rPr>
              <a:t>Not doing what you’re meant to do</a:t>
            </a:r>
            <a:r>
              <a:rPr lang="en-US" dirty="0">
                <a:latin typeface="Arial" charset="0"/>
              </a:rPr>
              <a:t>’. </a:t>
            </a:r>
          </a:p>
          <a:p>
            <a:endParaRPr lang="en-US" dirty="0">
              <a:latin typeface="Arial" charset="0"/>
            </a:endParaRPr>
          </a:p>
          <a:p>
            <a:r>
              <a:rPr lang="en-US" dirty="0">
                <a:latin typeface="Arial" charset="0"/>
              </a:rPr>
              <a:t> </a:t>
            </a:r>
            <a:r>
              <a:rPr lang="en-US" b="1" i="1" dirty="0">
                <a:latin typeface="Arial" charset="0"/>
              </a:rPr>
              <a:t>Lapses</a:t>
            </a:r>
            <a:r>
              <a:rPr lang="en-US" dirty="0">
                <a:latin typeface="Arial" charset="0"/>
              </a:rPr>
              <a:t>:  ‘</a:t>
            </a:r>
            <a:r>
              <a:rPr lang="en-US" i="1" dirty="0">
                <a:latin typeface="Arial" charset="0"/>
              </a:rPr>
              <a:t>Forgetting to do something, or losing your place midway through a task</a:t>
            </a:r>
            <a:r>
              <a:rPr lang="en-US" dirty="0">
                <a:latin typeface="Arial" charset="0"/>
              </a:rPr>
              <a:t>.’</a:t>
            </a:r>
          </a:p>
          <a:p>
            <a:endParaRPr lang="en-US" dirty="0">
              <a:latin typeface="Arial" charset="0"/>
            </a:endParaRPr>
          </a:p>
          <a:p>
            <a:r>
              <a:rPr lang="en-US" i="1" dirty="0">
                <a:latin typeface="Arial" charset="0"/>
              </a:rPr>
              <a:t>Slips and lapses occur when:</a:t>
            </a:r>
            <a:endParaRPr lang="en-US" dirty="0">
              <a:latin typeface="Arial" charset="0"/>
            </a:endParaRPr>
          </a:p>
          <a:p>
            <a:r>
              <a:rPr lang="en-US" dirty="0">
                <a:latin typeface="Arial" charset="0"/>
              </a:rPr>
              <a:t>■ the task is very familiar and requires little thought;</a:t>
            </a:r>
          </a:p>
          <a:p>
            <a:r>
              <a:rPr lang="en-US" dirty="0">
                <a:latin typeface="Arial" charset="0"/>
              </a:rPr>
              <a:t>■ people confuse two similar tasks;</a:t>
            </a:r>
          </a:p>
          <a:p>
            <a:r>
              <a:rPr lang="en-US" dirty="0">
                <a:latin typeface="Arial" charset="0"/>
              </a:rPr>
              <a:t>■ tasks are too complicated </a:t>
            </a:r>
          </a:p>
          <a:p>
            <a:r>
              <a:rPr lang="en-US" dirty="0">
                <a:latin typeface="Arial" charset="0"/>
              </a:rPr>
              <a:t>■ the main part is done but the finer details are missed;</a:t>
            </a:r>
          </a:p>
          <a:p>
            <a:r>
              <a:rPr lang="en-US" dirty="0">
                <a:latin typeface="Arial" charset="0"/>
              </a:rPr>
              <a:t>■ there are distractions and interruptions.</a:t>
            </a:r>
          </a:p>
          <a:p>
            <a:endParaRPr lang="en-US" dirty="0">
              <a:latin typeface="Arial" charset="0"/>
            </a:endParaRPr>
          </a:p>
          <a:p>
            <a:r>
              <a:rPr lang="en-US" b="1" i="1" dirty="0">
                <a:latin typeface="Arial" charset="0"/>
              </a:rPr>
              <a:t>Mistakes</a:t>
            </a:r>
            <a:r>
              <a:rPr lang="en-US" dirty="0">
                <a:latin typeface="Arial" charset="0"/>
              </a:rPr>
              <a:t>: Mistakes are decision-making failures. The two main types of mistake are rule-based mistakes and knowledge-based mistakes. They arise when we do the wrong thing, believing it to be right.</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55</a:t>
            </a:fld>
            <a:endParaRPr lang="en-US" dirty="0"/>
          </a:p>
        </p:txBody>
      </p:sp>
    </p:spTree>
    <p:extLst>
      <p:ext uri="{BB962C8B-B14F-4D97-AF65-F5344CB8AC3E}">
        <p14:creationId xmlns:p14="http://schemas.microsoft.com/office/powerpoint/2010/main" val="3120896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now-retired Safety Director used to refer to these conclusions as ‘Weasel Words’.</a:t>
            </a:r>
            <a:r>
              <a:rPr lang="en-US" baseline="0" dirty="0"/>
              <a:t> it was just fate, we can stop looking.  </a:t>
            </a:r>
            <a:r>
              <a:rPr lang="en-US" baseline="0"/>
              <a:t>Nothing </a:t>
            </a:r>
            <a:r>
              <a:rPr lang="en-US" baseline="0" dirty="0"/>
              <a:t>to see here.  Nothing to learn.  We’re good (perfect).  Statistically, only about 2% of injuries / accidents can be truly considered unpreventable, such as a vehicle being stopped properly at a stop light and being rear-ended.  </a:t>
            </a:r>
          </a:p>
          <a:p>
            <a:endParaRPr lang="en-US" baseline="0" dirty="0"/>
          </a:p>
          <a:p>
            <a:r>
              <a:rPr lang="en-US" baseline="0" dirty="0"/>
              <a:t>Think back to the investigations you’ve been involved in, how many were deemed unpreventable, ‘part-of-the-job’, ‘nothing could have been done differently’, etc.  Probably more than 2 in a hundred.</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56</a:t>
            </a:fld>
            <a:endParaRPr lang="en-US" dirty="0"/>
          </a:p>
        </p:txBody>
      </p:sp>
    </p:spTree>
    <p:extLst>
      <p:ext uri="{BB962C8B-B14F-4D97-AF65-F5344CB8AC3E}">
        <p14:creationId xmlns:p14="http://schemas.microsoft.com/office/powerpoint/2010/main" val="596218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57</a:t>
            </a:fld>
            <a:endParaRPr lang="en-US"/>
          </a:p>
        </p:txBody>
      </p:sp>
    </p:spTree>
    <p:extLst>
      <p:ext uri="{BB962C8B-B14F-4D97-AF65-F5344CB8AC3E}">
        <p14:creationId xmlns:p14="http://schemas.microsoft.com/office/powerpoint/2010/main" val="12023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accident is in the past.</a:t>
            </a:r>
            <a:r>
              <a:rPr lang="en-US" baseline="0" dirty="0"/>
              <a:t> We can’t change it.  The only thing we can do is make sure we use the experience to better our organization.  </a:t>
            </a:r>
            <a:r>
              <a:rPr lang="en-US" b="1" baseline="0" dirty="0"/>
              <a:t>We must conclude our fact-finding, and analysis processes with a plan to improve our whole organization.  We must move beyond blaming someone, or no one, and be committed to do the hard work of learning something and then addressing that deficiency.</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58</a:t>
            </a:fld>
            <a:endParaRPr lang="en-US" dirty="0"/>
          </a:p>
        </p:txBody>
      </p:sp>
    </p:spTree>
    <p:extLst>
      <p:ext uri="{BB962C8B-B14F-4D97-AF65-F5344CB8AC3E}">
        <p14:creationId xmlns:p14="http://schemas.microsoft.com/office/powerpoint/2010/main" val="1005232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mindset extends to the concept of Accountability.  Our traditional concept</a:t>
            </a:r>
            <a:r>
              <a:rPr lang="en-US" baseline="0" dirty="0"/>
              <a:t> of Accountability is based in our rightly-respected judicial system.  Based on making the ‘injured’ party ‘whole again’, from the money of the person / organization who harmed them.  Good for the person, but harmful to society as a whole.</a:t>
            </a:r>
          </a:p>
          <a:p>
            <a:endParaRPr lang="en-US" baseline="0" dirty="0"/>
          </a:p>
          <a:p>
            <a:r>
              <a:rPr lang="en-US" baseline="0" dirty="0"/>
              <a:t>Once the lawyers are involved, everyone withholds information to protect themselves.  Without information there is no learning.</a:t>
            </a:r>
          </a:p>
          <a:p>
            <a:endParaRPr lang="en-US" baseline="0" dirty="0"/>
          </a:p>
          <a:p>
            <a:r>
              <a:rPr lang="en-US" baseline="0" dirty="0"/>
              <a:t>Forward-looking Accountability acknowledges the mistake and the harm from the mistake.  It does not rule-out reparations (monetary), but it does not require blame.  It REQUIRES learning.  It holds the organization accountable to learn from the event.</a:t>
            </a:r>
          </a:p>
          <a:p>
            <a:endParaRPr lang="en-US" baseline="0" dirty="0"/>
          </a:p>
          <a:p>
            <a:r>
              <a:rPr lang="en-US" baseline="0" dirty="0"/>
              <a:t>This is harder.  It’s easy to point to the low-hanging fruit, blame them and pay off the injured party , and wash your hands of the whole thing.  Everyone is ‘whole’ and justice served.  But nothing changed.  It is harder for the organization to look at itself, critique it’s shortcomings, and commit to fix them.</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59</a:t>
            </a:fld>
            <a:endParaRPr lang="en-US" dirty="0"/>
          </a:p>
        </p:txBody>
      </p:sp>
    </p:spTree>
    <p:extLst>
      <p:ext uri="{BB962C8B-B14F-4D97-AF65-F5344CB8AC3E}">
        <p14:creationId xmlns:p14="http://schemas.microsoft.com/office/powerpoint/2010/main" val="50940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6</a:t>
            </a:fld>
            <a:endParaRPr lang="en-US"/>
          </a:p>
        </p:txBody>
      </p:sp>
    </p:spTree>
    <p:extLst>
      <p:ext uri="{BB962C8B-B14F-4D97-AF65-F5344CB8AC3E}">
        <p14:creationId xmlns:p14="http://schemas.microsoft.com/office/powerpoint/2010/main" val="3455360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25"/>
              </a:spcAft>
            </a:pPr>
            <a:r>
              <a:rPr lang="en-US" sz="2900" dirty="0">
                <a:solidFill>
                  <a:srgbClr val="002060"/>
                </a:solidFill>
              </a:rPr>
              <a:t>Identify controls to address root cause &amp; each cause </a:t>
            </a:r>
          </a:p>
          <a:p>
            <a:pPr lvl="1">
              <a:spcAft>
                <a:spcPts val="1225"/>
              </a:spcAft>
            </a:pPr>
            <a:r>
              <a:rPr lang="en-US" sz="2900" dirty="0">
                <a:solidFill>
                  <a:srgbClr val="002060"/>
                </a:solidFill>
              </a:rPr>
              <a:t>More than one control may be needed</a:t>
            </a:r>
          </a:p>
          <a:p>
            <a:pPr lvl="1">
              <a:spcAft>
                <a:spcPts val="1225"/>
              </a:spcAft>
            </a:pPr>
            <a:r>
              <a:rPr lang="en-US" sz="2900" dirty="0">
                <a:solidFill>
                  <a:srgbClr val="002060"/>
                </a:solidFill>
              </a:rPr>
              <a:t>Reinforce good things</a:t>
            </a:r>
          </a:p>
          <a:p>
            <a:pPr lvl="1">
              <a:spcAft>
                <a:spcPts val="1225"/>
              </a:spcAft>
            </a:pPr>
            <a:r>
              <a:rPr lang="en-US" sz="2900" dirty="0">
                <a:solidFill>
                  <a:srgbClr val="002060"/>
                </a:solidFill>
              </a:rPr>
              <a:t>Correct undesirable conditions / behaviors</a:t>
            </a:r>
          </a:p>
          <a:p>
            <a:pPr>
              <a:spcAft>
                <a:spcPts val="1225"/>
              </a:spcAft>
            </a:pPr>
            <a:r>
              <a:rPr lang="en-US" sz="2900" dirty="0">
                <a:solidFill>
                  <a:srgbClr val="002060"/>
                </a:solidFill>
              </a:rPr>
              <a:t>Consider short term controls if permanent controls are not readily available</a:t>
            </a:r>
          </a:p>
          <a:p>
            <a:pPr>
              <a:spcAft>
                <a:spcPts val="1225"/>
              </a:spcAft>
            </a:pPr>
            <a:r>
              <a:rPr lang="en-US" sz="2900" dirty="0">
                <a:solidFill>
                  <a:srgbClr val="002060"/>
                </a:solidFill>
              </a:rPr>
              <a:t>Use the Hierarchy of Controls – next slide</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60</a:t>
            </a:fld>
            <a:endParaRPr lang="en-US" dirty="0"/>
          </a:p>
        </p:txBody>
      </p:sp>
    </p:spTree>
    <p:extLst>
      <p:ext uri="{BB962C8B-B14F-4D97-AF65-F5344CB8AC3E}">
        <p14:creationId xmlns:p14="http://schemas.microsoft.com/office/powerpoint/2010/main" val="2420606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61</a:t>
            </a:fld>
            <a:endParaRPr lang="en-US" dirty="0"/>
          </a:p>
        </p:txBody>
      </p:sp>
    </p:spTree>
    <p:extLst>
      <p:ext uri="{BB962C8B-B14F-4D97-AF65-F5344CB8AC3E}">
        <p14:creationId xmlns:p14="http://schemas.microsoft.com/office/powerpoint/2010/main" val="926262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Better Instructions or Job Planning</a:t>
            </a:r>
          </a:p>
          <a:p>
            <a:pPr marL="168925" indent="-168925">
              <a:buFont typeface="Arial" pitchFamily="34" charset="0"/>
              <a:buChar char="•"/>
            </a:pPr>
            <a:r>
              <a:rPr lang="en-US" dirty="0"/>
              <a:t>What condition</a:t>
            </a:r>
            <a:r>
              <a:rPr lang="en-US" baseline="0" dirty="0"/>
              <a:t> or eventuality was not recognized or planned for?  Why not?</a:t>
            </a:r>
          </a:p>
          <a:p>
            <a:pPr marL="168925" indent="-168925">
              <a:buFont typeface="Arial" pitchFamily="34" charset="0"/>
              <a:buChar char="•"/>
            </a:pPr>
            <a:r>
              <a:rPr lang="en-US" baseline="0" dirty="0"/>
              <a:t>What was missed when providing instruction for performing the job task?</a:t>
            </a:r>
          </a:p>
          <a:p>
            <a:pPr marL="168925" indent="-168925">
              <a:buFont typeface="Arial" pitchFamily="34" charset="0"/>
              <a:buChar char="•"/>
            </a:pPr>
            <a:r>
              <a:rPr lang="en-US" baseline="0" dirty="0"/>
              <a:t>Why was the instructions not understood by workers?</a:t>
            </a:r>
          </a:p>
          <a:p>
            <a:endParaRPr lang="en-US" dirty="0"/>
          </a:p>
          <a:p>
            <a:r>
              <a:rPr lang="en-US" b="1" dirty="0"/>
              <a:t>Repairs or Replacement</a:t>
            </a:r>
            <a:r>
              <a:rPr lang="en-US" b="1" baseline="0" dirty="0"/>
              <a:t> of Equipment</a:t>
            </a:r>
          </a:p>
          <a:p>
            <a:pPr marL="168925" indent="-168925">
              <a:buFont typeface="Arial" pitchFamily="34" charset="0"/>
              <a:buChar char="•"/>
            </a:pPr>
            <a:r>
              <a:rPr lang="en-US" baseline="0" dirty="0"/>
              <a:t>How can damaged or worn equipment, tools, or supplies be identified &amp; corrected?</a:t>
            </a:r>
          </a:p>
          <a:p>
            <a:pPr marL="168925" indent="-168925">
              <a:buFont typeface="Arial" pitchFamily="34" charset="0"/>
              <a:buChar char="•"/>
            </a:pPr>
            <a:r>
              <a:rPr lang="en-US" baseline="0" dirty="0"/>
              <a:t>Identify a better tool / piece of equipment for the job task</a:t>
            </a:r>
          </a:p>
          <a:p>
            <a:pPr marL="168925" indent="-168925">
              <a:buFont typeface="Arial" pitchFamily="34" charset="0"/>
              <a:buChar char="•"/>
            </a:pPr>
            <a:r>
              <a:rPr lang="en-US" baseline="0" dirty="0"/>
              <a:t>If the tool was available, why was it not used?</a:t>
            </a:r>
          </a:p>
          <a:p>
            <a:pPr marL="168925" indent="-168925">
              <a:buFont typeface="Arial" pitchFamily="34" charset="0"/>
              <a:buChar char="•"/>
            </a:pPr>
            <a:r>
              <a:rPr lang="en-US" baseline="0" dirty="0"/>
              <a:t>If a better tool is not available, consider buying it?</a:t>
            </a:r>
          </a:p>
          <a:p>
            <a:endParaRPr lang="en-US" baseline="0" dirty="0"/>
          </a:p>
          <a:p>
            <a:r>
              <a:rPr lang="en-US" b="1" baseline="0" dirty="0"/>
              <a:t>Better Way of Doing the Task</a:t>
            </a:r>
          </a:p>
          <a:p>
            <a:pPr marL="168925" indent="-168925">
              <a:buFont typeface="Arial" pitchFamily="34" charset="0"/>
              <a:buChar char="•"/>
            </a:pPr>
            <a:r>
              <a:rPr lang="en-US" baseline="0" dirty="0"/>
              <a:t>Develop a better way to do the job task; either in writing (SOP) or less formally</a:t>
            </a:r>
          </a:p>
          <a:p>
            <a:endParaRPr lang="en-US" baseline="0" dirty="0"/>
          </a:p>
          <a:p>
            <a:r>
              <a:rPr lang="en-US" b="1" baseline="0" dirty="0"/>
              <a:t>Training / Retraining</a:t>
            </a:r>
          </a:p>
          <a:p>
            <a:pPr marL="168925" indent="-168925">
              <a:buFont typeface="Arial" pitchFamily="34" charset="0"/>
              <a:buChar char="•"/>
            </a:pPr>
            <a:r>
              <a:rPr lang="en-US" baseline="0" dirty="0"/>
              <a:t>What actions need to be reinforced?  How?</a:t>
            </a:r>
          </a:p>
          <a:p>
            <a:pPr marL="168925" indent="-168925">
              <a:buFont typeface="Arial" pitchFamily="34" charset="0"/>
              <a:buChar char="•"/>
            </a:pPr>
            <a:r>
              <a:rPr lang="en-US" baseline="0" dirty="0"/>
              <a:t>What actions need to be changed?  How?</a:t>
            </a:r>
          </a:p>
          <a:p>
            <a:endParaRPr lang="en-US" baseline="0" dirty="0"/>
          </a:p>
          <a:p>
            <a:r>
              <a:rPr lang="en-US" b="1" baseline="0" dirty="0"/>
              <a:t>Better Decision-Making</a:t>
            </a:r>
          </a:p>
          <a:p>
            <a:pPr marL="168925" indent="-168925">
              <a:buFont typeface="Arial" pitchFamily="34" charset="0"/>
              <a:buChar char="•"/>
            </a:pPr>
            <a:r>
              <a:rPr lang="en-US" baseline="0" dirty="0"/>
              <a:t>What decisions made by the crew were flawed?  Discuss the known information and missing information used by the worker to perform the job task in the manner it was.</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62</a:t>
            </a:fld>
            <a:endParaRPr lang="en-US" dirty="0"/>
          </a:p>
        </p:txBody>
      </p:sp>
    </p:spTree>
    <p:extLst>
      <p:ext uri="{BB962C8B-B14F-4D97-AF65-F5344CB8AC3E}">
        <p14:creationId xmlns:p14="http://schemas.microsoft.com/office/powerpoint/2010/main" val="3463416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63</a:t>
            </a:fld>
            <a:endParaRPr lang="en-US" dirty="0"/>
          </a:p>
        </p:txBody>
      </p:sp>
    </p:spTree>
    <p:extLst>
      <p:ext uri="{BB962C8B-B14F-4D97-AF65-F5344CB8AC3E}">
        <p14:creationId xmlns:p14="http://schemas.microsoft.com/office/powerpoint/2010/main" val="42185475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 Safety Director / Risk Control Consultants</a:t>
            </a:r>
            <a:r>
              <a:rPr lang="en-US" baseline="0" dirty="0"/>
              <a:t> see an injury review where the Action Plan is to ‘Retrain the employee’.  Very often, the employee knew the process, procedure, or policy.  Re-training on information already known, but disregarded once, is not an effective Action Plan.  Providing the same information in the same manner didn’t work the first time, and most likely won’t work the next time.  </a:t>
            </a:r>
          </a:p>
          <a:p>
            <a:endParaRPr lang="en-US" baseline="0" dirty="0"/>
          </a:p>
          <a:p>
            <a:r>
              <a:rPr lang="en-US" baseline="0" dirty="0"/>
              <a:t>Obviously, a new manner to provide the information must be developed.  THAT is the Action Plan.  How will the re-training be different?  More emotional?  More personal?  More hands-on?</a:t>
            </a:r>
          </a:p>
          <a:p>
            <a:endParaRPr lang="en-US" baseline="0" dirty="0"/>
          </a:p>
          <a:p>
            <a:r>
              <a:rPr lang="en-US" baseline="0" dirty="0"/>
              <a:t>Also, if one worker made a mistake with the initial training provided, most likely all workers would benefit from the new training program.  A better Action Plan would be to train ALL employees, not just the one who made the mistake.  If nothing else, it would be a reminder.</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64</a:t>
            </a:fld>
            <a:endParaRPr lang="en-US" dirty="0"/>
          </a:p>
        </p:txBody>
      </p:sp>
    </p:spTree>
    <p:extLst>
      <p:ext uri="{BB962C8B-B14F-4D97-AF65-F5344CB8AC3E}">
        <p14:creationId xmlns:p14="http://schemas.microsoft.com/office/powerpoint/2010/main" val="30159360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injuries are truly</a:t>
            </a:r>
            <a:r>
              <a:rPr lang="en-US" baseline="0" dirty="0"/>
              <a:t> unforeseeable.  In order to let the employees know every injury is investigated thoroughly to find something to grow the organization, when this happens, don’t just do nothing.  Instead consider these steps</a:t>
            </a:r>
          </a:p>
          <a:p>
            <a:pPr marL="174982" indent="-174982">
              <a:buFont typeface="Arial" panose="020B0604020202020204" pitchFamily="34" charset="0"/>
              <a:buChar char="•"/>
            </a:pPr>
            <a:r>
              <a:rPr lang="en-US" baseline="0" dirty="0"/>
              <a:t>Thank all the employees who provided information about the injury and the circumstances for their open and honest insights and facts.  This lets the employees know why you interviewed them immediately afterwards _ and nobody was punished.  </a:t>
            </a:r>
          </a:p>
          <a:p>
            <a:pPr marL="174982" indent="-174982">
              <a:buFont typeface="Arial" panose="020B0604020202020204" pitchFamily="34" charset="0"/>
              <a:buChar char="•"/>
            </a:pPr>
            <a:r>
              <a:rPr lang="en-US" baseline="0" dirty="0"/>
              <a:t>Tell the employees all the things that you considered as possible factors but eventually believe were proper.  The more things you can specifically name, the more the impression is to the employees how hard you looked to make their job safer.  A powerful message.</a:t>
            </a:r>
          </a:p>
          <a:p>
            <a:pPr marL="174982" indent="-174982">
              <a:buFont typeface="Arial" panose="020B0604020202020204" pitchFamily="34" charset="0"/>
              <a:buChar char="•"/>
            </a:pPr>
            <a:r>
              <a:rPr lang="en-US" baseline="0"/>
              <a:t>Close </a:t>
            </a:r>
            <a:r>
              <a:rPr lang="en-US" baseline="0" dirty="0"/>
              <a:t>by committing to continuing to consider the circumstances of the injury and inviting them to do likewise.  </a:t>
            </a:r>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65</a:t>
            </a:fld>
            <a:endParaRPr lang="en-US" dirty="0"/>
          </a:p>
        </p:txBody>
      </p:sp>
    </p:spTree>
    <p:extLst>
      <p:ext uri="{BB962C8B-B14F-4D97-AF65-F5344CB8AC3E}">
        <p14:creationId xmlns:p14="http://schemas.microsoft.com/office/powerpoint/2010/main" val="4144207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a:t>
            </a:r>
            <a:r>
              <a:rPr lang="en-US" baseline="0" dirty="0"/>
              <a:t> heard the phrase, “I knew that was going to happen”.  The question is why then didn’t the person who could changed something to prevent the injury know?  Why didn’t the person feel respected enough to share their concern with leaders?</a:t>
            </a:r>
            <a:endParaRPr lang="en-US" dirty="0"/>
          </a:p>
        </p:txBody>
      </p:sp>
      <p:sp>
        <p:nvSpPr>
          <p:cNvPr id="4" name="Date Placeholder 3"/>
          <p:cNvSpPr>
            <a:spLocks noGrp="1"/>
          </p:cNvSpPr>
          <p:nvPr>
            <p:ph type="dt" idx="10"/>
          </p:nvPr>
        </p:nvSpPr>
        <p:spPr/>
        <p:txBody>
          <a:bodyPr/>
          <a:lstStyle/>
          <a:p>
            <a:pPr>
              <a:defRPr/>
            </a:pPr>
            <a:fld id="{A3072079-3CF0-4D62-BD88-CBFE6B3A897A}" type="datetime1">
              <a:rPr lang="en-US" smtClean="0"/>
              <a:pPr>
                <a:defRPr/>
              </a:pPr>
              <a:t>10/3/2023</a:t>
            </a:fld>
            <a:endParaRPr lang="en-US" dirty="0"/>
          </a:p>
        </p:txBody>
      </p:sp>
      <p:sp>
        <p:nvSpPr>
          <p:cNvPr id="5" name="Slide Number Placeholder 4"/>
          <p:cNvSpPr>
            <a:spLocks noGrp="1"/>
          </p:cNvSpPr>
          <p:nvPr>
            <p:ph type="sldNum" sz="quarter" idx="11"/>
          </p:nvPr>
        </p:nvSpPr>
        <p:spPr/>
        <p:txBody>
          <a:bodyPr/>
          <a:lstStyle/>
          <a:p>
            <a:pPr>
              <a:defRPr/>
            </a:pPr>
            <a:fld id="{2687587A-7DBC-4B3C-B174-49C1D3E4B17A}" type="slidenum">
              <a:rPr lang="en-US" smtClean="0"/>
              <a:pPr>
                <a:defRPr/>
              </a:pPr>
              <a:t>66</a:t>
            </a:fld>
            <a:endParaRPr lang="en-US" dirty="0"/>
          </a:p>
        </p:txBody>
      </p:sp>
    </p:spTree>
    <p:extLst>
      <p:ext uri="{BB962C8B-B14F-4D97-AF65-F5344CB8AC3E}">
        <p14:creationId xmlns:p14="http://schemas.microsoft.com/office/powerpoint/2010/main" val="877382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33237" fontAlgn="base">
              <a:spcBef>
                <a:spcPct val="0"/>
              </a:spcBef>
              <a:spcAft>
                <a:spcPct val="0"/>
              </a:spcAft>
              <a:defRPr/>
            </a:pPr>
            <a:fld id="{A3072079-3CF0-4D62-BD88-CBFE6B3A897A}" type="datetime1">
              <a:rPr lang="en-US">
                <a:solidFill>
                  <a:srgbClr val="000000"/>
                </a:solidFill>
                <a:latin typeface="Arial" charset="0"/>
              </a:rPr>
              <a:pPr defTabSz="933237" fontAlgn="base">
                <a:spcBef>
                  <a:spcPct val="0"/>
                </a:spcBef>
                <a:spcAft>
                  <a:spcPct val="0"/>
                </a:spcAft>
                <a:defRPr/>
              </a:pPr>
              <a:t>10/3/2023</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3237" fontAlgn="base">
              <a:spcBef>
                <a:spcPct val="0"/>
              </a:spcBef>
              <a:spcAft>
                <a:spcPct val="0"/>
              </a:spcAft>
              <a:defRPr/>
            </a:pPr>
            <a:fld id="{2687587A-7DBC-4B3C-B174-49C1D3E4B17A}" type="slidenum">
              <a:rPr lang="en-US">
                <a:solidFill>
                  <a:srgbClr val="000000"/>
                </a:solidFill>
                <a:latin typeface="Arial" charset="0"/>
              </a:rPr>
              <a:pPr defTabSz="933237" fontAlgn="base">
                <a:spcBef>
                  <a:spcPct val="0"/>
                </a:spcBef>
                <a:spcAft>
                  <a:spcPct val="0"/>
                </a:spcAft>
                <a:defRPr/>
              </a:pPr>
              <a:t>67</a:t>
            </a:fld>
            <a:endParaRPr lang="en-US" dirty="0">
              <a:solidFill>
                <a:srgbClr val="000000"/>
              </a:solidFill>
              <a:latin typeface="Arial" charset="0"/>
            </a:endParaRPr>
          </a:p>
        </p:txBody>
      </p:sp>
    </p:spTree>
    <p:extLst>
      <p:ext uri="{BB962C8B-B14F-4D97-AF65-F5344CB8AC3E}">
        <p14:creationId xmlns:p14="http://schemas.microsoft.com/office/powerpoint/2010/main" val="39066557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68</a:t>
            </a:fld>
            <a:endParaRPr lang="en-US"/>
          </a:p>
        </p:txBody>
      </p:sp>
    </p:spTree>
    <p:extLst>
      <p:ext uri="{BB962C8B-B14F-4D97-AF65-F5344CB8AC3E}">
        <p14:creationId xmlns:p14="http://schemas.microsoft.com/office/powerpoint/2010/main" val="3432599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69</a:t>
            </a:fld>
            <a:endParaRPr lang="en-US"/>
          </a:p>
        </p:txBody>
      </p:sp>
    </p:spTree>
    <p:extLst>
      <p:ext uri="{BB962C8B-B14F-4D97-AF65-F5344CB8AC3E}">
        <p14:creationId xmlns:p14="http://schemas.microsoft.com/office/powerpoint/2010/main" val="253462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7</a:t>
            </a:fld>
            <a:endParaRPr lang="en-US"/>
          </a:p>
        </p:txBody>
      </p:sp>
    </p:spTree>
    <p:extLst>
      <p:ext uri="{BB962C8B-B14F-4D97-AF65-F5344CB8AC3E}">
        <p14:creationId xmlns:p14="http://schemas.microsoft.com/office/powerpoint/2010/main" val="33396012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70</a:t>
            </a:fld>
            <a:endParaRPr lang="en-US"/>
          </a:p>
        </p:txBody>
      </p:sp>
    </p:spTree>
    <p:extLst>
      <p:ext uri="{BB962C8B-B14F-4D97-AF65-F5344CB8AC3E}">
        <p14:creationId xmlns:p14="http://schemas.microsoft.com/office/powerpoint/2010/main" val="16313193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71</a:t>
            </a:fld>
            <a:endParaRPr lang="en-US"/>
          </a:p>
        </p:txBody>
      </p:sp>
    </p:spTree>
    <p:extLst>
      <p:ext uri="{BB962C8B-B14F-4D97-AF65-F5344CB8AC3E}">
        <p14:creationId xmlns:p14="http://schemas.microsoft.com/office/powerpoint/2010/main" val="30907356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72</a:t>
            </a:fld>
            <a:endParaRPr lang="en-US"/>
          </a:p>
        </p:txBody>
      </p:sp>
    </p:spTree>
    <p:extLst>
      <p:ext uri="{BB962C8B-B14F-4D97-AF65-F5344CB8AC3E}">
        <p14:creationId xmlns:p14="http://schemas.microsoft.com/office/powerpoint/2010/main" val="11769370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73</a:t>
            </a:fld>
            <a:endParaRPr lang="en-US"/>
          </a:p>
        </p:txBody>
      </p:sp>
    </p:spTree>
    <p:extLst>
      <p:ext uri="{BB962C8B-B14F-4D97-AF65-F5344CB8AC3E}">
        <p14:creationId xmlns:p14="http://schemas.microsoft.com/office/powerpoint/2010/main" val="21012984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74</a:t>
            </a:fld>
            <a:endParaRPr lang="en-US"/>
          </a:p>
        </p:txBody>
      </p:sp>
    </p:spTree>
    <p:extLst>
      <p:ext uri="{BB962C8B-B14F-4D97-AF65-F5344CB8AC3E}">
        <p14:creationId xmlns:p14="http://schemas.microsoft.com/office/powerpoint/2010/main" val="39733417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75</a:t>
            </a:fld>
            <a:endParaRPr lang="en-US"/>
          </a:p>
        </p:txBody>
      </p:sp>
    </p:spTree>
    <p:extLst>
      <p:ext uri="{BB962C8B-B14F-4D97-AF65-F5344CB8AC3E}">
        <p14:creationId xmlns:p14="http://schemas.microsoft.com/office/powerpoint/2010/main" val="40079451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76</a:t>
            </a:fld>
            <a:endParaRPr lang="en-US"/>
          </a:p>
        </p:txBody>
      </p:sp>
    </p:spTree>
    <p:extLst>
      <p:ext uri="{BB962C8B-B14F-4D97-AF65-F5344CB8AC3E}">
        <p14:creationId xmlns:p14="http://schemas.microsoft.com/office/powerpoint/2010/main" val="16822913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77</a:t>
            </a:fld>
            <a:endParaRPr lang="en-US"/>
          </a:p>
        </p:txBody>
      </p:sp>
    </p:spTree>
    <p:extLst>
      <p:ext uri="{BB962C8B-B14F-4D97-AF65-F5344CB8AC3E}">
        <p14:creationId xmlns:p14="http://schemas.microsoft.com/office/powerpoint/2010/main" val="32623409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78</a:t>
            </a:fld>
            <a:endParaRPr lang="en-US"/>
          </a:p>
        </p:txBody>
      </p:sp>
    </p:spTree>
    <p:extLst>
      <p:ext uri="{BB962C8B-B14F-4D97-AF65-F5344CB8AC3E}">
        <p14:creationId xmlns:p14="http://schemas.microsoft.com/office/powerpoint/2010/main" val="35952151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79</a:t>
            </a:fld>
            <a:endParaRPr lang="en-US"/>
          </a:p>
        </p:txBody>
      </p:sp>
    </p:spTree>
    <p:extLst>
      <p:ext uri="{BB962C8B-B14F-4D97-AF65-F5344CB8AC3E}">
        <p14:creationId xmlns:p14="http://schemas.microsoft.com/office/powerpoint/2010/main" val="219833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8</a:t>
            </a:fld>
            <a:endParaRPr lang="en-US"/>
          </a:p>
        </p:txBody>
      </p:sp>
    </p:spTree>
    <p:extLst>
      <p:ext uri="{BB962C8B-B14F-4D97-AF65-F5344CB8AC3E}">
        <p14:creationId xmlns:p14="http://schemas.microsoft.com/office/powerpoint/2010/main" val="1696448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80</a:t>
            </a:fld>
            <a:endParaRPr lang="en-US"/>
          </a:p>
        </p:txBody>
      </p:sp>
    </p:spTree>
    <p:extLst>
      <p:ext uri="{BB962C8B-B14F-4D97-AF65-F5344CB8AC3E}">
        <p14:creationId xmlns:p14="http://schemas.microsoft.com/office/powerpoint/2010/main" val="6373102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81</a:t>
            </a:fld>
            <a:endParaRPr lang="en-US"/>
          </a:p>
        </p:txBody>
      </p:sp>
    </p:spTree>
    <p:extLst>
      <p:ext uri="{BB962C8B-B14F-4D97-AF65-F5344CB8AC3E}">
        <p14:creationId xmlns:p14="http://schemas.microsoft.com/office/powerpoint/2010/main" val="8164910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82</a:t>
            </a:fld>
            <a:endParaRPr lang="en-US"/>
          </a:p>
        </p:txBody>
      </p:sp>
    </p:spTree>
    <p:extLst>
      <p:ext uri="{BB962C8B-B14F-4D97-AF65-F5344CB8AC3E}">
        <p14:creationId xmlns:p14="http://schemas.microsoft.com/office/powerpoint/2010/main" val="40094885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83</a:t>
            </a:fld>
            <a:endParaRPr lang="en-US" dirty="0"/>
          </a:p>
        </p:txBody>
      </p:sp>
    </p:spTree>
    <p:extLst>
      <p:ext uri="{BB962C8B-B14F-4D97-AF65-F5344CB8AC3E}">
        <p14:creationId xmlns:p14="http://schemas.microsoft.com/office/powerpoint/2010/main" val="3202068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84</a:t>
            </a:fld>
            <a:endParaRPr lang="en-US"/>
          </a:p>
        </p:txBody>
      </p:sp>
    </p:spTree>
    <p:extLst>
      <p:ext uri="{BB962C8B-B14F-4D97-AF65-F5344CB8AC3E}">
        <p14:creationId xmlns:p14="http://schemas.microsoft.com/office/powerpoint/2010/main" val="36225253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85</a:t>
            </a:fld>
            <a:endParaRPr lang="en-US" dirty="0"/>
          </a:p>
        </p:txBody>
      </p:sp>
    </p:spTree>
    <p:extLst>
      <p:ext uri="{BB962C8B-B14F-4D97-AF65-F5344CB8AC3E}">
        <p14:creationId xmlns:p14="http://schemas.microsoft.com/office/powerpoint/2010/main" val="2815116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86</a:t>
            </a:fld>
            <a:endParaRPr lang="en-US"/>
          </a:p>
        </p:txBody>
      </p:sp>
    </p:spTree>
    <p:extLst>
      <p:ext uri="{BB962C8B-B14F-4D97-AF65-F5344CB8AC3E}">
        <p14:creationId xmlns:p14="http://schemas.microsoft.com/office/powerpoint/2010/main" val="7755267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87</a:t>
            </a:fld>
            <a:endParaRPr lang="en-US" dirty="0"/>
          </a:p>
        </p:txBody>
      </p:sp>
    </p:spTree>
    <p:extLst>
      <p:ext uri="{BB962C8B-B14F-4D97-AF65-F5344CB8AC3E}">
        <p14:creationId xmlns:p14="http://schemas.microsoft.com/office/powerpoint/2010/main" val="27536198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88</a:t>
            </a:fld>
            <a:endParaRPr lang="en-US" dirty="0"/>
          </a:p>
        </p:txBody>
      </p:sp>
    </p:spTree>
    <p:extLst>
      <p:ext uri="{BB962C8B-B14F-4D97-AF65-F5344CB8AC3E}">
        <p14:creationId xmlns:p14="http://schemas.microsoft.com/office/powerpoint/2010/main" val="11444879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89</a:t>
            </a:fld>
            <a:endParaRPr lang="en-US" dirty="0"/>
          </a:p>
        </p:txBody>
      </p:sp>
    </p:spTree>
    <p:extLst>
      <p:ext uri="{BB962C8B-B14F-4D97-AF65-F5344CB8AC3E}">
        <p14:creationId xmlns:p14="http://schemas.microsoft.com/office/powerpoint/2010/main" val="329928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a:t>
            </a:fld>
            <a:endParaRPr lang="en-US"/>
          </a:p>
        </p:txBody>
      </p:sp>
    </p:spTree>
    <p:extLst>
      <p:ext uri="{BB962C8B-B14F-4D97-AF65-F5344CB8AC3E}">
        <p14:creationId xmlns:p14="http://schemas.microsoft.com/office/powerpoint/2010/main" val="42362012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90</a:t>
            </a:fld>
            <a:endParaRPr lang="en-US"/>
          </a:p>
        </p:txBody>
      </p:sp>
    </p:spTree>
    <p:extLst>
      <p:ext uri="{BB962C8B-B14F-4D97-AF65-F5344CB8AC3E}">
        <p14:creationId xmlns:p14="http://schemas.microsoft.com/office/powerpoint/2010/main" val="17398556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91</a:t>
            </a:fld>
            <a:endParaRPr lang="en-US"/>
          </a:p>
        </p:txBody>
      </p:sp>
    </p:spTree>
    <p:extLst>
      <p:ext uri="{BB962C8B-B14F-4D97-AF65-F5344CB8AC3E}">
        <p14:creationId xmlns:p14="http://schemas.microsoft.com/office/powerpoint/2010/main" val="8396612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92</a:t>
            </a:fld>
            <a:endParaRPr lang="en-US"/>
          </a:p>
        </p:txBody>
      </p:sp>
    </p:spTree>
    <p:extLst>
      <p:ext uri="{BB962C8B-B14F-4D97-AF65-F5344CB8AC3E}">
        <p14:creationId xmlns:p14="http://schemas.microsoft.com/office/powerpoint/2010/main" val="24584471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purpose of insurance is to provide indemnification, which puts an</a:t>
            </a:r>
            <a:r>
              <a:rPr lang="en-US" baseline="0" dirty="0"/>
              <a:t> insured in the same position they were in, prior to a loss happening.  The point is “To make one whole again”, never resulting in a gain/profit.</a:t>
            </a:r>
          </a:p>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93</a:t>
            </a:fld>
            <a:endParaRPr lang="en-US"/>
          </a:p>
        </p:txBody>
      </p:sp>
    </p:spTree>
    <p:extLst>
      <p:ext uri="{BB962C8B-B14F-4D97-AF65-F5344CB8AC3E}">
        <p14:creationId xmlns:p14="http://schemas.microsoft.com/office/powerpoint/2010/main" val="32703947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94</a:t>
            </a:fld>
            <a:endParaRPr lang="en-US"/>
          </a:p>
        </p:txBody>
      </p:sp>
    </p:spTree>
    <p:extLst>
      <p:ext uri="{BB962C8B-B14F-4D97-AF65-F5344CB8AC3E}">
        <p14:creationId xmlns:p14="http://schemas.microsoft.com/office/powerpoint/2010/main" val="28694969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95</a:t>
            </a:fld>
            <a:endParaRPr lang="en-US"/>
          </a:p>
        </p:txBody>
      </p:sp>
    </p:spTree>
    <p:extLst>
      <p:ext uri="{BB962C8B-B14F-4D97-AF65-F5344CB8AC3E}">
        <p14:creationId xmlns:p14="http://schemas.microsoft.com/office/powerpoint/2010/main" val="28746168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A6BC2-B9FB-471C-8306-E4DE9FE476D3}" type="slidenum">
              <a:rPr lang="en-US" smtClean="0"/>
              <a:t>96</a:t>
            </a:fld>
            <a:endParaRPr lang="en-US"/>
          </a:p>
        </p:txBody>
      </p:sp>
    </p:spTree>
    <p:extLst>
      <p:ext uri="{BB962C8B-B14F-4D97-AF65-F5344CB8AC3E}">
        <p14:creationId xmlns:p14="http://schemas.microsoft.com/office/powerpoint/2010/main" val="23274046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97</a:t>
            </a:fld>
            <a:endParaRPr lang="en-US"/>
          </a:p>
        </p:txBody>
      </p:sp>
    </p:spTree>
    <p:extLst>
      <p:ext uri="{BB962C8B-B14F-4D97-AF65-F5344CB8AC3E}">
        <p14:creationId xmlns:p14="http://schemas.microsoft.com/office/powerpoint/2010/main" val="6671674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98</a:t>
            </a:fld>
            <a:endParaRPr lang="en-US"/>
          </a:p>
        </p:txBody>
      </p:sp>
    </p:spTree>
    <p:extLst>
      <p:ext uri="{BB962C8B-B14F-4D97-AF65-F5344CB8AC3E}">
        <p14:creationId xmlns:p14="http://schemas.microsoft.com/office/powerpoint/2010/main" val="7627425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A6BC2-B9FB-471C-8306-E4DE9FE476D3}" type="slidenum">
              <a:rPr lang="en-US" smtClean="0"/>
              <a:t>99</a:t>
            </a:fld>
            <a:endParaRPr lang="en-US"/>
          </a:p>
        </p:txBody>
      </p:sp>
    </p:spTree>
    <p:extLst>
      <p:ext uri="{BB962C8B-B14F-4D97-AF65-F5344CB8AC3E}">
        <p14:creationId xmlns:p14="http://schemas.microsoft.com/office/powerpoint/2010/main" val="2630700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374416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406900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3806402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1_Title Slid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3719804" y="3765738"/>
            <a:ext cx="5262271" cy="886946"/>
          </a:xfrm>
        </p:spPr>
        <p:txBody>
          <a:bodyPr anchor="b"/>
          <a:lstStyle>
            <a:lvl1pPr marL="228573" indent="0" algn="r">
              <a:buNone/>
              <a:defRPr sz="5000"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719804" y="4652684"/>
            <a:ext cx="5262271" cy="475129"/>
          </a:xfrm>
        </p:spPr>
        <p:txBody>
          <a:bodyPr/>
          <a:lstStyle>
            <a:lvl1pPr marL="228573"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Tree>
    <p:extLst>
      <p:ext uri="{BB962C8B-B14F-4D97-AF65-F5344CB8AC3E}">
        <p14:creationId xmlns:p14="http://schemas.microsoft.com/office/powerpoint/2010/main" val="78655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ed List">
    <p:bg>
      <p:bgPr>
        <a:solidFill>
          <a:schemeClr val="bg1"/>
        </a:solid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640114"/>
            <a:ext cx="8229601" cy="4601029"/>
          </a:xfrm>
        </p:spPr>
        <p:txBody>
          <a:bodyPr/>
          <a:lstStyle>
            <a:lvl1pPr marL="571433" indent="-342860">
              <a:defRPr sz="2400">
                <a:latin typeface="+mn-lt"/>
              </a:defRPr>
            </a:lvl1pPr>
            <a:lvl2pPr>
              <a:buSzPct val="75000"/>
              <a:buFont typeface="Arial" panose="020B0604020202020204" pitchFamily="34" charset="0"/>
              <a:buChar char="□"/>
              <a:defRPr sz="2400">
                <a:latin typeface="+mn-lt"/>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defRPr>
            </a:lvl4pPr>
            <a:lvl5pPr>
              <a:defRPr sz="2400">
                <a:latin typeface="+mn-lt"/>
              </a:defRPr>
            </a:lvl5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4" name="Rectangle 2"/>
          <p:cNvSpPr>
            <a:spLocks noGrp="1" noChangeArrowheads="1"/>
          </p:cNvSpPr>
          <p:nvPr>
            <p:ph type="title"/>
          </p:nvPr>
        </p:nvSpPr>
        <p:spPr bwMode="auto">
          <a:xfrm>
            <a:off x="457199" y="260690"/>
            <a:ext cx="8229601"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defRPr b="1">
                <a:latin typeface="+mj-lt"/>
              </a:defRPr>
            </a:lvl1pPr>
          </a:lstStyle>
          <a:p>
            <a:pPr lvl="0"/>
            <a:r>
              <a:rPr lang="en-US" dirty="0"/>
              <a:t>Slide Title Here</a:t>
            </a:r>
          </a:p>
        </p:txBody>
      </p:sp>
      <p:sp>
        <p:nvSpPr>
          <p:cNvPr id="8" name="Rectangle 7">
            <a:extLst>
              <a:ext uri="{FF2B5EF4-FFF2-40B4-BE49-F238E27FC236}">
                <a16:creationId xmlns:a16="http://schemas.microsoft.com/office/drawing/2014/main" id="{D535EBAC-4268-2642-91DF-F786E37CB139}"/>
              </a:ext>
            </a:extLst>
          </p:cNvPr>
          <p:cNvSpPr/>
          <p:nvPr userDrawn="1"/>
        </p:nvSpPr>
        <p:spPr>
          <a:xfrm>
            <a:off x="3749686" y="1351268"/>
            <a:ext cx="164462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C04908-C5B1-3E49-BE07-5E60097C1AF0}"/>
              </a:ext>
            </a:extLst>
          </p:cNvPr>
          <p:cNvSpPr/>
          <p:nvPr userDrawn="1"/>
        </p:nvSpPr>
        <p:spPr>
          <a:xfrm>
            <a:off x="0" y="-7272"/>
            <a:ext cx="9144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20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654629"/>
            <a:ext cx="4030980"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marL="2228609" indent="-171450">
              <a:buFont typeface="Verdana" panose="020B0604030504040204" pitchFamily="34" charset="0"/>
              <a:buChar char="›"/>
              <a:defRPr sz="2400" baseline="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6" name="Content Placeholder 2"/>
          <p:cNvSpPr>
            <a:spLocks noGrp="1"/>
          </p:cNvSpPr>
          <p:nvPr>
            <p:ph sz="half" idx="11" hasCustomPrompt="1"/>
          </p:nvPr>
        </p:nvSpPr>
        <p:spPr>
          <a:xfrm>
            <a:off x="4640580" y="1654629"/>
            <a:ext cx="4051300" cy="4542972"/>
          </a:xfrm>
        </p:spPr>
        <p:txBody>
          <a:bodyPr/>
          <a:lstStyle>
            <a:lvl1pPr marL="571433" indent="-342860">
              <a:defRPr sz="240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400">
                <a:latin typeface="+mn-lt"/>
                <a:ea typeface="Verdana" panose="020B0604030504040204" pitchFamily="34" charset="0"/>
                <a:cs typeface="Verdana" panose="020B0604030504040204" pitchFamily="34" charset="0"/>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ea typeface="Verdana" panose="020B0604030504040204" pitchFamily="34" charset="0"/>
                <a:cs typeface="Verdana" panose="020B0604030504040204" pitchFamily="34" charset="0"/>
              </a:defRPr>
            </a:lvl4pPr>
            <a:lvl5pPr>
              <a:defRPr sz="2400">
                <a:latin typeface="+mn-lt"/>
              </a:defRPr>
            </a:lvl5pPr>
            <a:lvl6pPr>
              <a:defRPr sz="1800"/>
            </a:lvl6pPr>
            <a:lvl7pPr>
              <a:defRPr sz="1800"/>
            </a:lvl7pPr>
            <a:lvl8pPr>
              <a:defRPr sz="1800"/>
            </a:lvl8pPr>
            <a:lvl9pPr>
              <a:defRPr sz="1800"/>
            </a:lvl9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5" name="Rectangle 2"/>
          <p:cNvSpPr>
            <a:spLocks noGrp="1" noChangeArrowheads="1"/>
          </p:cNvSpPr>
          <p:nvPr>
            <p:ph type="title"/>
          </p:nvPr>
        </p:nvSpPr>
        <p:spPr bwMode="auto">
          <a:xfrm>
            <a:off x="457200" y="233394"/>
            <a:ext cx="8234680"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sp>
        <p:nvSpPr>
          <p:cNvPr id="9" name="Rectangle 8">
            <a:extLst>
              <a:ext uri="{FF2B5EF4-FFF2-40B4-BE49-F238E27FC236}">
                <a16:creationId xmlns:a16="http://schemas.microsoft.com/office/drawing/2014/main" id="{74CC6E3D-46B5-AE40-8C92-BC75F39D9B94}"/>
              </a:ext>
            </a:extLst>
          </p:cNvPr>
          <p:cNvSpPr/>
          <p:nvPr userDrawn="1"/>
        </p:nvSpPr>
        <p:spPr>
          <a:xfrm>
            <a:off x="0" y="-7272"/>
            <a:ext cx="9144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D75F1A-02D8-7340-BB28-D05EC47899E1}"/>
              </a:ext>
            </a:extLst>
          </p:cNvPr>
          <p:cNvSpPr/>
          <p:nvPr userDrawn="1"/>
        </p:nvSpPr>
        <p:spPr>
          <a:xfrm>
            <a:off x="3749686" y="1351268"/>
            <a:ext cx="164462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64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261791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155646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195079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134049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163135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1568349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1988405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36CAF5-0EB5-4715-86A6-9A7E76C08A5E}"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7984A2-0ACF-49BD-85CC-3DEF4721B7AA}" type="slidenum">
              <a:rPr lang="en-US" smtClean="0"/>
              <a:t>‹#›</a:t>
            </a:fld>
            <a:endParaRPr lang="en-US" dirty="0"/>
          </a:p>
        </p:txBody>
      </p:sp>
    </p:spTree>
    <p:extLst>
      <p:ext uri="{BB962C8B-B14F-4D97-AF65-F5344CB8AC3E}">
        <p14:creationId xmlns:p14="http://schemas.microsoft.com/office/powerpoint/2010/main" val="109109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6CAF5-0EB5-4715-86A6-9A7E76C08A5E}" type="datetimeFigureOut">
              <a:rPr lang="en-US" smtClean="0"/>
              <a:t>10/3/2023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984A2-0ACF-49BD-85CC-3DEF4721B7AA}" type="slidenum">
              <a:rPr lang="en-US" smtClean="0"/>
              <a:t>‹#›</a:t>
            </a:fld>
            <a:endParaRPr lang="en-US" dirty="0"/>
          </a:p>
        </p:txBody>
      </p:sp>
    </p:spTree>
    <p:extLst>
      <p:ext uri="{BB962C8B-B14F-4D97-AF65-F5344CB8AC3E}">
        <p14:creationId xmlns:p14="http://schemas.microsoft.com/office/powerpoint/2010/main" val="274177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jamontgomery.zoom.us/webinar/register/WN_DUAw2QkLSFGSsIrz11llhQ" TargetMode="External"/><Relationship Id="rId13" Type="http://schemas.openxmlformats.org/officeDocument/2006/relationships/hyperlink" Target="https://jamontgomery.zoom.us/webinar/register/WN_cezKG113SsCyLcDN8jgBmA" TargetMode="External"/><Relationship Id="rId18" Type="http://schemas.openxmlformats.org/officeDocument/2006/relationships/hyperlink" Target="https://jamontgomery.zoom.us/webinar/register/WN_qECKRbzfTCuITlPiMaCAwg" TargetMode="External"/><Relationship Id="rId3" Type="http://schemas.openxmlformats.org/officeDocument/2006/relationships/hyperlink" Target="https://jamontgomery.zoom.us/webinar/register/WN__5cTNSHPRNa7zTnJWeMhkg" TargetMode="External"/><Relationship Id="rId21" Type="http://schemas.openxmlformats.org/officeDocument/2006/relationships/hyperlink" Target="https://jamontgomery.zoom.us/webinar/register/WN_EFrZD57iRfS8qvmlAdo4oQ" TargetMode="External"/><Relationship Id="rId7" Type="http://schemas.openxmlformats.org/officeDocument/2006/relationships/hyperlink" Target="https://jamontgomery.zoom.us/webinar/register/WN_VJJwhgOtSaC5Gik5g8TOjQ" TargetMode="External"/><Relationship Id="rId12" Type="http://schemas.openxmlformats.org/officeDocument/2006/relationships/hyperlink" Target="https://jamontgomery.zoom.us/webinar/register/WN_qmPXJCj5TD-LgK5z_fFQ7Q" TargetMode="External"/><Relationship Id="rId17" Type="http://schemas.openxmlformats.org/officeDocument/2006/relationships/hyperlink" Target="https://jamontgomery.zoom.us/webinar/register/WN_0Kdm01hoRvC7-bWvbGPVVQ" TargetMode="External"/><Relationship Id="rId25" Type="http://schemas.openxmlformats.org/officeDocument/2006/relationships/hyperlink" Target="https://jamontgomery.zoom.us/webinar/register/WN_xe5WywbyRn2CbSoCMQZHig" TargetMode="External"/><Relationship Id="rId2" Type="http://schemas.openxmlformats.org/officeDocument/2006/relationships/notesSlide" Target="../notesSlides/notesSlide10.xml"/><Relationship Id="rId16" Type="http://schemas.openxmlformats.org/officeDocument/2006/relationships/hyperlink" Target="https://jamontgomery.zoom.us/webinar/register/WN_kZuSuWLWS6KYT8PHywGgeg" TargetMode="External"/><Relationship Id="rId20" Type="http://schemas.openxmlformats.org/officeDocument/2006/relationships/hyperlink" Target="https://jamontgomery.zoom.us/webinar/register/WN_MZYjb4cvR6W6taILjpNjhw" TargetMode="External"/><Relationship Id="rId1" Type="http://schemas.openxmlformats.org/officeDocument/2006/relationships/slideLayout" Target="../slideLayouts/slideLayout2.xml"/><Relationship Id="rId6" Type="http://schemas.openxmlformats.org/officeDocument/2006/relationships/hyperlink" Target="https://jamontgomery.zoom.us/webinar/register/WN_IAiE-q1wRlKVPv_4-Uz7LQ" TargetMode="External"/><Relationship Id="rId11" Type="http://schemas.openxmlformats.org/officeDocument/2006/relationships/hyperlink" Target="https://jamontgomery.zoom.us/webinar/register/WN_sEiWnXVCRkyGdykrlz2S1g" TargetMode="External"/><Relationship Id="rId24" Type="http://schemas.openxmlformats.org/officeDocument/2006/relationships/hyperlink" Target="https://jamontgomery.zoom.us/webinar/register/WN_JPub252cQNGw04vorudJEw" TargetMode="External"/><Relationship Id="rId5" Type="http://schemas.openxmlformats.org/officeDocument/2006/relationships/hyperlink" Target="https://jamontgomery.zoom.us/webinar/register/WN_tYbyF117R5mhLBxX_EAWXA" TargetMode="External"/><Relationship Id="rId15" Type="http://schemas.openxmlformats.org/officeDocument/2006/relationships/hyperlink" Target="https://jamontgomery.zoom.us/webinar/register/WN_qGVnHoKcR9Ka9T2KoxVGCA" TargetMode="External"/><Relationship Id="rId23" Type="http://schemas.openxmlformats.org/officeDocument/2006/relationships/hyperlink" Target="https://jamontgomery.zoom.us/webinar/register/WN_AFrGZjk2RvKx3gHv6cvKLg" TargetMode="External"/><Relationship Id="rId10" Type="http://schemas.openxmlformats.org/officeDocument/2006/relationships/hyperlink" Target="https://jamontgomery.zoom.us/webinar/register/WN_m9DYRMGhRt-WgfwgSrzMYQ" TargetMode="External"/><Relationship Id="rId19" Type="http://schemas.openxmlformats.org/officeDocument/2006/relationships/hyperlink" Target="https://jamontgomery.zoom.us/webinar/register/WN_jzgYQGSfS9izmBZnky0pOA" TargetMode="External"/><Relationship Id="rId4" Type="http://schemas.openxmlformats.org/officeDocument/2006/relationships/hyperlink" Target="https://jamontgomery.zoom.us/webinar/register/WN_Hx0rWu9USyqGZixhS0CDQA" TargetMode="External"/><Relationship Id="rId9" Type="http://schemas.openxmlformats.org/officeDocument/2006/relationships/hyperlink" Target="https://jamontgomery.zoom.us/webinar/register/WN_hhVZSRG_RUW8yLgZ0_xzvw" TargetMode="External"/><Relationship Id="rId14" Type="http://schemas.openxmlformats.org/officeDocument/2006/relationships/hyperlink" Target="https://jamontgomery.zoom.us/webinar/register/WN_yCSJGzvUQdOpGWTBGy0COw" TargetMode="External"/><Relationship Id="rId22" Type="http://schemas.openxmlformats.org/officeDocument/2006/relationships/hyperlink" Target="https://jamontgomery.zoom.us/webinar/register/WN_oCLTraiDTJiweuKZ1oN9JQ"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image" Target="../media/image50.emf"/></Relationships>
</file>

<file path=ppt/slides/_rels/slide1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1.xml"/><Relationship Id="rId1" Type="http://schemas.openxmlformats.org/officeDocument/2006/relationships/slideLayout" Target="../slideLayouts/slideLayout8.xml"/><Relationship Id="rId4" Type="http://schemas.openxmlformats.org/officeDocument/2006/relationships/image" Target="../media/image51.emf"/></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3.xml"/><Relationship Id="rId1" Type="http://schemas.openxmlformats.org/officeDocument/2006/relationships/slideLayout" Target="../slideLayouts/slideLayout8.xml"/><Relationship Id="rId4" Type="http://schemas.openxmlformats.org/officeDocument/2006/relationships/image" Target="../media/image52.emf"/></Relationships>
</file>

<file path=ppt/slides/_rels/slide1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7.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1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8.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0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1.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3.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1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6.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7.xml"/><Relationship Id="rId1" Type="http://schemas.openxmlformats.org/officeDocument/2006/relationships/slideLayout" Target="../slideLayouts/slideLayout8.xml"/><Relationship Id="rId4" Type="http://schemas.openxmlformats.org/officeDocument/2006/relationships/image" Target="../media/image59.emf"/></Relationships>
</file>

<file path=ppt/slides/_rels/slide1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9.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0.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1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1.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1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https://www.njsig.org/downloads/bylaws/PoRM%202023-2024%20adopted%206.21.2023.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hyperlink" Target="tel:201-623-1223"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mailto:NEPHA@cgajlaw.com"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njsig.org/downloads/policies/2022-2023/Cyber-Liability-(NJSIG-MOC).pdf"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tech.ed.gov/files/2023/08/DOEd-Report_20230804_-508c.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hyperlink" Target="https://www.cyber.nj.gov/" TargetMode="External"/><Relationship Id="rId4" Type="http://schemas.openxmlformats.org/officeDocument/2006/relationships/hyperlink" Target="https://www.cisecurity.org/ms-isac"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www.iii.org/fact-statistic/facts-statistics-distribution-channels"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hyperlink" Target="https://jamontgomery.zoom.us/webinar/register/WN_KrAaIVEURomZ8o8-PiYWaQ#/registration" TargetMode="External"/><Relationship Id="rId13" Type="http://schemas.openxmlformats.org/officeDocument/2006/relationships/hyperlink" Target="https://jamontgomery.zoom.us/webinar/register/WN_fKheiUsJQbKML9pmjBrL6w" TargetMode="External"/><Relationship Id="rId18" Type="http://schemas.openxmlformats.org/officeDocument/2006/relationships/hyperlink" Target="https://jamontgomery.zoom.us/meeting/register/tJEpceirrDwvHdE1pGIxF5Qm_ryJvuoxpjnN" TargetMode="External"/><Relationship Id="rId26" Type="http://schemas.openxmlformats.org/officeDocument/2006/relationships/hyperlink" Target="https://jamontgomery.zoom.us/webinar/register/WN_ov5TOwwIS6yEOC5SawdzXQ" TargetMode="External"/><Relationship Id="rId3" Type="http://schemas.openxmlformats.org/officeDocument/2006/relationships/hyperlink" Target="https://jamontgomery.zoom.us/webinar/register/WN_TbWI467eRVqyjG1EGBOWgA" TargetMode="External"/><Relationship Id="rId21" Type="http://schemas.openxmlformats.org/officeDocument/2006/relationships/hyperlink" Target="https://jamontgomery.zoom.us/webinar/register/WN_EmqHJsELThuKT96rPcglEw" TargetMode="External"/><Relationship Id="rId7" Type="http://schemas.openxmlformats.org/officeDocument/2006/relationships/hyperlink" Target="https://jamontgomery.zoom.us/webinar/register/WN_Cnhqw42iRJibWo1aC1STXw" TargetMode="External"/><Relationship Id="rId12" Type="http://schemas.openxmlformats.org/officeDocument/2006/relationships/hyperlink" Target="https://jamontgomery.zoom.us/webinar/register/WN_Ss2vLJ_qQJymw8LMtIbtCw" TargetMode="External"/><Relationship Id="rId17" Type="http://schemas.openxmlformats.org/officeDocument/2006/relationships/hyperlink" Target="https://jamontgomery.zoom.us/webinar/register/WN_qR7RxAEkSjG77YI7R0mciA" TargetMode="External"/><Relationship Id="rId25" Type="http://schemas.openxmlformats.org/officeDocument/2006/relationships/hyperlink" Target="https://jamontgomery.zoom.us/webinar/register/WN_K8I_JdKJR0KFnAITqAeWzQ" TargetMode="External"/><Relationship Id="rId2" Type="http://schemas.openxmlformats.org/officeDocument/2006/relationships/notesSlide" Target="../notesSlides/notesSlide9.xml"/><Relationship Id="rId16" Type="http://schemas.openxmlformats.org/officeDocument/2006/relationships/hyperlink" Target="https://jamontgomery.zoom.us/webinar/register/WN_TLng1PeLTrqJ6XRdV8ycqg" TargetMode="External"/><Relationship Id="rId20" Type="http://schemas.openxmlformats.org/officeDocument/2006/relationships/hyperlink" Target="https://jamontgomery.zoom.us/webinar/register/WN_NRPkHsztQN-jLOpOLJssBw" TargetMode="External"/><Relationship Id="rId29" Type="http://schemas.openxmlformats.org/officeDocument/2006/relationships/hyperlink" Target="https://jamontgomery.zoom.us/webinar/register/WN_3m-i0O_JQyasSZ_8JkgbcA" TargetMode="External"/><Relationship Id="rId1" Type="http://schemas.openxmlformats.org/officeDocument/2006/relationships/slideLayout" Target="../slideLayouts/slideLayout2.xml"/><Relationship Id="rId6" Type="http://schemas.openxmlformats.org/officeDocument/2006/relationships/hyperlink" Target="https://jamontgomery.zoom.us/webinar/register/WN_cLN4_W3GShaiEmLVvdI7GQ" TargetMode="External"/><Relationship Id="rId11" Type="http://schemas.openxmlformats.org/officeDocument/2006/relationships/hyperlink" Target="https://jamontgomery.zoom.us/webinar/register/WN_VtuLdhW8RXusFnrmGzwlXQ" TargetMode="External"/><Relationship Id="rId24" Type="http://schemas.openxmlformats.org/officeDocument/2006/relationships/hyperlink" Target="https://jamontgomery.zoom.us/webinar/register/WN_6X8RAUGRSqugT3We8jl8KQ" TargetMode="External"/><Relationship Id="rId5" Type="http://schemas.openxmlformats.org/officeDocument/2006/relationships/hyperlink" Target="https://jamontgomery.zoom.us/webinar/register/WN_M_sZgxxfTD2Lmibpq9b9-Q" TargetMode="External"/><Relationship Id="rId15" Type="http://schemas.openxmlformats.org/officeDocument/2006/relationships/hyperlink" Target="https://jamontgomery.zoom.us/webinar/register/WN_4P9kwAKeRASclMz4GWCNxw" TargetMode="External"/><Relationship Id="rId23" Type="http://schemas.openxmlformats.org/officeDocument/2006/relationships/hyperlink" Target="https://jamontgomery.zoom.us/webinar/register/WN_PsFjA2AOT9mZeh8HIHejVg" TargetMode="External"/><Relationship Id="rId28" Type="http://schemas.openxmlformats.org/officeDocument/2006/relationships/hyperlink" Target="https://jamontgomery.zoom.us/webinar/register/WN_1RaKaea2ROyhCuBAnUCn2Q" TargetMode="External"/><Relationship Id="rId10" Type="http://schemas.openxmlformats.org/officeDocument/2006/relationships/hyperlink" Target="https://jamontgomery.zoom.us/webinar/register/WN_xwVTj4r3RJakl_MUZ2BNyQ" TargetMode="External"/><Relationship Id="rId19" Type="http://schemas.openxmlformats.org/officeDocument/2006/relationships/hyperlink" Target="https://jamontgomery.zoom.us/webinar/register/WN_scuCEaM3RAWSVmCaBxCAfg" TargetMode="External"/><Relationship Id="rId4" Type="http://schemas.openxmlformats.org/officeDocument/2006/relationships/hyperlink" Target="https://jamontgomery.zoom.us/webinar/register/WN_Gny_PgiBQdWimMEzTj21QA" TargetMode="External"/><Relationship Id="rId9" Type="http://schemas.openxmlformats.org/officeDocument/2006/relationships/hyperlink" Target="https://jamontgomery.zoom.us/webinar/register/WN_ozHZseihS_e6-MiASNFuwQ#/registration" TargetMode="External"/><Relationship Id="rId14" Type="http://schemas.openxmlformats.org/officeDocument/2006/relationships/hyperlink" Target="https://jamontgomery.zoom.us/webinar/register/WN_YQxgmtaCR_u098bM8bCi3w" TargetMode="External"/><Relationship Id="rId22" Type="http://schemas.openxmlformats.org/officeDocument/2006/relationships/hyperlink" Target="https://jamontgomery.zoom.us/webinar/register/WN_yWcQFo5uTpmV7u7y3Yx5xg" TargetMode="External"/><Relationship Id="rId27" Type="http://schemas.openxmlformats.org/officeDocument/2006/relationships/hyperlink" Target="https://jamontgomery.zoom.us/webinar/register/WN_pTnjaokETuu_pCvS8Oacyw"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3.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9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6.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image" Target="../media/image4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56DBFEEE-374B-4FCB-AFE9-92A88EA8CBEF}"/>
              </a:ext>
            </a:extLst>
          </p:cNvPr>
          <p:cNvSpPr/>
          <p:nvPr/>
        </p:nvSpPr>
        <p:spPr>
          <a:xfrm>
            <a:off x="0" y="0"/>
            <a:ext cx="9144000" cy="6858000"/>
          </a:xfrm>
          <a:prstGeom prst="rect">
            <a:avLst/>
          </a:prstGeom>
          <a:solidFill>
            <a:srgbClr val="495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06DFB094-8203-4191-8448-B98DC061288D}"/>
              </a:ext>
            </a:extLst>
          </p:cNvPr>
          <p:cNvSpPr/>
          <p:nvPr/>
        </p:nvSpPr>
        <p:spPr>
          <a:xfrm rot="5400000">
            <a:off x="491544" y="-491543"/>
            <a:ext cx="4941194" cy="592428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7B18C2C-2149-441C-8C3A-DD7C6247A0D7}"/>
              </a:ext>
            </a:extLst>
          </p:cNvPr>
          <p:cNvSpPr/>
          <p:nvPr/>
        </p:nvSpPr>
        <p:spPr>
          <a:xfrm>
            <a:off x="0" y="3773510"/>
            <a:ext cx="3713408" cy="3084490"/>
          </a:xfrm>
          <a:prstGeom prst="rtTriangle">
            <a:avLst/>
          </a:prstGeom>
          <a:solidFill>
            <a:srgbClr val="FCD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468B7A-D0F3-4BD3-B80D-7064FBA87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90"/>
            <a:ext cx="2245217" cy="884191"/>
          </a:xfrm>
          <a:prstGeom prst="rect">
            <a:avLst/>
          </a:prstGeom>
        </p:spPr>
      </p:pic>
      <p:pic>
        <p:nvPicPr>
          <p:cNvPr id="11" name="Picture 10">
            <a:extLst>
              <a:ext uri="{FF2B5EF4-FFF2-40B4-BE49-F238E27FC236}">
                <a16:creationId xmlns:a16="http://schemas.microsoft.com/office/drawing/2014/main" id="{3CBD32C1-D893-4D49-8067-35620B3C0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7" y="1104986"/>
            <a:ext cx="2050603" cy="1182422"/>
          </a:xfrm>
          <a:prstGeom prst="rect">
            <a:avLst/>
          </a:prstGeom>
        </p:spPr>
      </p:pic>
      <p:pic>
        <p:nvPicPr>
          <p:cNvPr id="13" name="Picture 12">
            <a:extLst>
              <a:ext uri="{FF2B5EF4-FFF2-40B4-BE49-F238E27FC236}">
                <a16:creationId xmlns:a16="http://schemas.microsoft.com/office/drawing/2014/main" id="{75C22A20-42E5-4C71-8EBD-8E76FB4F8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29" y="2004810"/>
            <a:ext cx="1167957" cy="1648495"/>
          </a:xfrm>
          <a:prstGeom prst="rect">
            <a:avLst/>
          </a:prstGeom>
        </p:spPr>
      </p:pic>
      <p:cxnSp>
        <p:nvCxnSpPr>
          <p:cNvPr id="15" name="Straight Connector 14">
            <a:extLst>
              <a:ext uri="{FF2B5EF4-FFF2-40B4-BE49-F238E27FC236}">
                <a16:creationId xmlns:a16="http://schemas.microsoft.com/office/drawing/2014/main" id="{6C54EBB4-981E-4577-91A1-C4B358EDFC6E}"/>
              </a:ext>
            </a:extLst>
          </p:cNvPr>
          <p:cNvCxnSpPr/>
          <p:nvPr/>
        </p:nvCxnSpPr>
        <p:spPr>
          <a:xfrm>
            <a:off x="6138930" y="1330823"/>
            <a:ext cx="3005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62BBA3-C45C-454A-8ED6-32B94FF986D9}"/>
              </a:ext>
            </a:extLst>
          </p:cNvPr>
          <p:cNvSpPr txBox="1"/>
          <p:nvPr/>
        </p:nvSpPr>
        <p:spPr>
          <a:xfrm>
            <a:off x="6704870" y="984781"/>
            <a:ext cx="2117888" cy="369332"/>
          </a:xfrm>
          <a:prstGeom prst="rect">
            <a:avLst/>
          </a:prstGeom>
          <a:noFill/>
        </p:spPr>
        <p:txBody>
          <a:bodyPr wrap="none" rtlCol="0">
            <a:spAutoFit/>
          </a:bodyPr>
          <a:lstStyle/>
          <a:p>
            <a:pPr algn="r"/>
            <a:r>
              <a:rPr lang="en-US" dirty="0">
                <a:solidFill>
                  <a:schemeClr val="bg1"/>
                </a:solidFill>
              </a:rPr>
              <a:t>SUB-FUND MEETING</a:t>
            </a:r>
          </a:p>
        </p:txBody>
      </p:sp>
      <p:sp>
        <p:nvSpPr>
          <p:cNvPr id="17" name="TextBox 16">
            <a:extLst>
              <a:ext uri="{FF2B5EF4-FFF2-40B4-BE49-F238E27FC236}">
                <a16:creationId xmlns:a16="http://schemas.microsoft.com/office/drawing/2014/main" id="{ADCCAD28-BA23-4B65-8597-982B89F9BA61}"/>
              </a:ext>
            </a:extLst>
          </p:cNvPr>
          <p:cNvSpPr txBox="1"/>
          <p:nvPr/>
        </p:nvSpPr>
        <p:spPr>
          <a:xfrm>
            <a:off x="4667967" y="3352800"/>
            <a:ext cx="4154791" cy="1107996"/>
          </a:xfrm>
          <a:prstGeom prst="rect">
            <a:avLst/>
          </a:prstGeom>
          <a:noFill/>
        </p:spPr>
        <p:txBody>
          <a:bodyPr wrap="none" rtlCol="0">
            <a:spAutoFit/>
          </a:bodyPr>
          <a:lstStyle/>
          <a:p>
            <a:pPr algn="r"/>
            <a:r>
              <a:rPr lang="en-US" sz="6600" b="1" dirty="0">
                <a:solidFill>
                  <a:schemeClr val="bg1"/>
                </a:solidFill>
              </a:rPr>
              <a:t>WELCOME!</a:t>
            </a:r>
          </a:p>
        </p:txBody>
      </p:sp>
      <p:sp>
        <p:nvSpPr>
          <p:cNvPr id="18" name="TextBox 17">
            <a:extLst>
              <a:ext uri="{FF2B5EF4-FFF2-40B4-BE49-F238E27FC236}">
                <a16:creationId xmlns:a16="http://schemas.microsoft.com/office/drawing/2014/main" id="{2D56E8D3-C2C1-41E4-99C5-B5C467258F5F}"/>
              </a:ext>
            </a:extLst>
          </p:cNvPr>
          <p:cNvSpPr txBox="1"/>
          <p:nvPr/>
        </p:nvSpPr>
        <p:spPr>
          <a:xfrm>
            <a:off x="6147743" y="4570880"/>
            <a:ext cx="2548711" cy="646331"/>
          </a:xfrm>
          <a:prstGeom prst="rect">
            <a:avLst/>
          </a:prstGeom>
          <a:noFill/>
        </p:spPr>
        <p:txBody>
          <a:bodyPr wrap="none" rtlCol="0">
            <a:spAutoFit/>
          </a:bodyPr>
          <a:lstStyle/>
          <a:p>
            <a:pPr algn="r"/>
            <a:r>
              <a:rPr lang="en-US" dirty="0">
                <a:solidFill>
                  <a:schemeClr val="bg1"/>
                </a:solidFill>
              </a:rPr>
              <a:t>Tuesday, October 3, 2023</a:t>
            </a:r>
            <a:br>
              <a:rPr lang="en-US" dirty="0">
                <a:solidFill>
                  <a:schemeClr val="bg1"/>
                </a:solidFill>
              </a:rPr>
            </a:br>
            <a:r>
              <a:rPr lang="en-US" dirty="0">
                <a:solidFill>
                  <a:schemeClr val="bg1"/>
                </a:solidFill>
              </a:rPr>
              <a:t>11:00 AM – 1:00 PM</a:t>
            </a:r>
          </a:p>
        </p:txBody>
      </p:sp>
    </p:spTree>
    <p:extLst>
      <p:ext uri="{BB962C8B-B14F-4D97-AF65-F5344CB8AC3E}">
        <p14:creationId xmlns:p14="http://schemas.microsoft.com/office/powerpoint/2010/main" val="379700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10</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B5663AD4-8E79-DA3F-5AD1-1335029B0F89}"/>
              </a:ext>
            </a:extLst>
          </p:cNvPr>
          <p:cNvSpPr txBox="1"/>
          <p:nvPr/>
        </p:nvSpPr>
        <p:spPr>
          <a:xfrm>
            <a:off x="3153458" y="304800"/>
            <a:ext cx="3326616" cy="1006429"/>
          </a:xfrm>
          <a:prstGeom prst="rect">
            <a:avLst/>
          </a:prstGeom>
          <a:noFill/>
        </p:spPr>
        <p:txBody>
          <a:bodyPr wrap="none" rtlCol="0">
            <a:spAutoFit/>
          </a:bodyPr>
          <a:lstStyle/>
          <a:p>
            <a:pPr marL="228600" marR="0" indent="-228600" algn="ctr">
              <a:lnSpc>
                <a:spcPct val="115000"/>
              </a:lnSpc>
              <a:spcBef>
                <a:spcPts val="0"/>
              </a:spcBef>
              <a:spcAft>
                <a:spcPts val="0"/>
              </a:spcAft>
              <a:tabLst>
                <a:tab pos="228600" algn="l"/>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Support Staff – Live Training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marR="0" indent="-228600" algn="ctr">
              <a:lnSpc>
                <a:spcPct val="115000"/>
              </a:lnSpc>
              <a:spcBef>
                <a:spcPts val="0"/>
              </a:spcBef>
              <a:spcAft>
                <a:spcPts val="0"/>
              </a:spcAft>
              <a:tabLst>
                <a:tab pos="228600" algn="l"/>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November Schedule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graphicFrame>
        <p:nvGraphicFramePr>
          <p:cNvPr id="3" name="Table 2">
            <a:extLst>
              <a:ext uri="{FF2B5EF4-FFF2-40B4-BE49-F238E27FC236}">
                <a16:creationId xmlns:a16="http://schemas.microsoft.com/office/drawing/2014/main" id="{60F0D596-6B92-FDC7-3347-1C4D77004C6D}"/>
              </a:ext>
            </a:extLst>
          </p:cNvPr>
          <p:cNvGraphicFramePr>
            <a:graphicFrameLocks noGrp="1"/>
          </p:cNvGraphicFramePr>
          <p:nvPr>
            <p:extLst>
              <p:ext uri="{D42A27DB-BD31-4B8C-83A1-F6EECF244321}">
                <p14:modId xmlns:p14="http://schemas.microsoft.com/office/powerpoint/2010/main" val="1261216635"/>
              </p:ext>
            </p:extLst>
          </p:nvPr>
        </p:nvGraphicFramePr>
        <p:xfrm>
          <a:off x="1344831" y="1112832"/>
          <a:ext cx="6732369" cy="4525968"/>
        </p:xfrm>
        <a:graphic>
          <a:graphicData uri="http://schemas.openxmlformats.org/drawingml/2006/table">
            <a:tbl>
              <a:tblPr firstRow="1" firstCol="1" bandRow="1"/>
              <a:tblGrid>
                <a:gridCol w="765013">
                  <a:extLst>
                    <a:ext uri="{9D8B030D-6E8A-4147-A177-3AD203B41FA5}">
                      <a16:colId xmlns:a16="http://schemas.microsoft.com/office/drawing/2014/main" val="2291318519"/>
                    </a:ext>
                  </a:extLst>
                </a:gridCol>
                <a:gridCol w="4779291">
                  <a:extLst>
                    <a:ext uri="{9D8B030D-6E8A-4147-A177-3AD203B41FA5}">
                      <a16:colId xmlns:a16="http://schemas.microsoft.com/office/drawing/2014/main" val="3782557617"/>
                    </a:ext>
                  </a:extLst>
                </a:gridCol>
                <a:gridCol w="1188065">
                  <a:extLst>
                    <a:ext uri="{9D8B030D-6E8A-4147-A177-3AD203B41FA5}">
                      <a16:colId xmlns:a16="http://schemas.microsoft.com/office/drawing/2014/main" val="4216108171"/>
                    </a:ext>
                  </a:extLst>
                </a:gridCol>
              </a:tblGrid>
              <a:tr h="188582">
                <a:tc>
                  <a:txBody>
                    <a:bodyPr/>
                    <a:lstStyle/>
                    <a:p>
                      <a:pPr marL="0" marR="0" algn="ctr">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Date</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8004"/>
                    </a:solidFill>
                  </a:tcPr>
                </a:tc>
                <a:tc>
                  <a:txBody>
                    <a:bodyPr/>
                    <a:lstStyle/>
                    <a:p>
                      <a:pPr marL="0" marR="0">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 Topic</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8004"/>
                    </a:solidFill>
                  </a:tcPr>
                </a:tc>
                <a:tc>
                  <a:txBody>
                    <a:bodyPr/>
                    <a:lstStyle/>
                    <a:p>
                      <a:pPr marL="0" marR="0" algn="ctr">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8004"/>
                    </a:solidFill>
                  </a:tcPr>
                </a:tc>
                <a:extLst>
                  <a:ext uri="{0D108BD9-81ED-4DB2-BD59-A6C34878D82A}">
                    <a16:rowId xmlns:a16="http://schemas.microsoft.com/office/drawing/2014/main" val="3988790533"/>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Playground Safety Inspections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10:00 - 12:00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8723137"/>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Leaf Collection Safety Awareness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4776120"/>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11/3/2023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5"/>
                        </a:rPr>
                        <a:t>Lock Out/Tag Out (Control of Hazardous Energy)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8:30 - 10:30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6726325"/>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11/3/2023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6"/>
                        </a:rPr>
                        <a:t>Personal Protective Equipment</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6190094"/>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11/6/2023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7"/>
                        </a:rPr>
                        <a:t>Snow Plow/Snow Removal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9:30 - 11:30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7050289"/>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11/6/2023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8"/>
                        </a:rPr>
                        <a:t>Fire Extinguisher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1:00 - 2:00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1432312"/>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11/8/2023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9"/>
                        </a:rPr>
                        <a:t>Chainsaw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8:30 - 9:30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369009"/>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11/8/2023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0"/>
                        </a:rPr>
                        <a:t>Chipper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10:00 - 11:00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060054"/>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11/8/2023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1"/>
                        </a:rPr>
                        <a:t>Bloodborne Pathogens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1:00 - 2:00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6784511"/>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11/13/2023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2"/>
                        </a:rPr>
                        <a:t>Shop and Tool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7:30 - 8:30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0609026"/>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11/13/2023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3"/>
                        </a:rPr>
                        <a:t>Fire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10:30 - 11:30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6999209"/>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11/17/2023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4"/>
                        </a:rPr>
                        <a:t>CDL: Drivers' Safety Regulations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94093323"/>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11/20/2023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5"/>
                        </a:rPr>
                        <a:t>Bloodborne Pathogens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7:30 - 8:30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820722"/>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11/21/2023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6"/>
                        </a:rPr>
                        <a:t>Leaf Collection Safety Awareness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5036898"/>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11/28/2023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7"/>
                        </a:rPr>
                        <a:t>Chainsaw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7:30 - 8:30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3166596"/>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11/28/2023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8"/>
                        </a:rPr>
                        <a:t>Driving Safety Awareness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8:30 - 10:00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4406153"/>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11/28/2023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9"/>
                        </a:rPr>
                        <a:t>CDL: Drivers' Safety Regulations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2267413"/>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11/29/2023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0"/>
                        </a:rPr>
                        <a:t>Hazard Communication/Globally Harmonized System (GHS)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8:30 - 10:00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8910630"/>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11/29/2023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1"/>
                        </a:rPr>
                        <a:t>Chipper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10:30 - 11:30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6274856"/>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11/29/2023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2"/>
                        </a:rPr>
                        <a:t>Shop and Tool Safety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1:00 - 2:00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9409375"/>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11/30/2023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3"/>
                        </a:rPr>
                        <a:t>Personal Protective Equipment</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8:30 - 10:30 am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7561294"/>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11/30/2023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4"/>
                        </a:rPr>
                        <a:t>Bloodborne Pathogens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11:00 - 12:00 pm</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3926248"/>
                  </a:ext>
                </a:extLst>
              </a:tr>
              <a:tr h="188582">
                <a:tc>
                  <a:txBody>
                    <a:bodyPr/>
                    <a:lstStyle/>
                    <a:p>
                      <a:pPr marL="0" marR="0" algn="ctr">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11/30/2023</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5"/>
                        </a:rPr>
                        <a:t>Lock Out/Tag Out (Control of Hazardous Energy)</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7889" marR="67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5576437"/>
                  </a:ext>
                </a:extLst>
              </a:tr>
            </a:tbl>
          </a:graphicData>
        </a:graphic>
      </p:graphicFrame>
    </p:spTree>
    <p:extLst>
      <p:ext uri="{BB962C8B-B14F-4D97-AF65-F5344CB8AC3E}">
        <p14:creationId xmlns:p14="http://schemas.microsoft.com/office/powerpoint/2010/main" val="8392063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283945"/>
          </a:xfrm>
        </p:spPr>
        <p:txBody>
          <a:bodyPr>
            <a:noAutofit/>
          </a:bodyPr>
          <a:lstStyle/>
          <a:p>
            <a:pPr marL="0" marR="78660" indent="0" algn="just">
              <a:buNone/>
            </a:pPr>
            <a:r>
              <a:rPr lang="en-US" sz="1800" b="1" dirty="0">
                <a:solidFill>
                  <a:srgbClr val="000000"/>
                </a:solidFill>
                <a:latin typeface="Arial" panose="020B0604020202020204" pitchFamily="34" charset="0"/>
                <a:cs typeface="Arial" panose="020B0604020202020204" pitchFamily="34" charset="0"/>
              </a:rPr>
              <a:t>Coverage Extensions (continued):</a:t>
            </a:r>
            <a:endParaRPr lang="en-US" sz="1800" b="1" dirty="0">
              <a:latin typeface="Arial" panose="020B0604020202020204" pitchFamily="34" charset="0"/>
              <a:cs typeface="Arial" panose="020B0604020202020204" pitchFamily="34" charset="0"/>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3A454CA-DA6D-C649-5DCD-B8199DCAD30D}"/>
              </a:ext>
            </a:extLst>
          </p:cNvPr>
          <p:cNvPicPr>
            <a:picLocks noChangeAspect="1"/>
          </p:cNvPicPr>
          <p:nvPr/>
        </p:nvPicPr>
        <p:blipFill>
          <a:blip r:embed="rId4"/>
          <a:stretch>
            <a:fillRect/>
          </a:stretch>
        </p:blipFill>
        <p:spPr>
          <a:xfrm>
            <a:off x="533400" y="1295400"/>
            <a:ext cx="8353425" cy="4819650"/>
          </a:xfrm>
          <a:prstGeom prst="rect">
            <a:avLst/>
          </a:prstGeom>
        </p:spPr>
      </p:pic>
      <p:sp>
        <p:nvSpPr>
          <p:cNvPr id="9"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Property</a:t>
            </a:r>
          </a:p>
        </p:txBody>
      </p:sp>
    </p:spTree>
    <p:extLst>
      <p:ext uri="{BB962C8B-B14F-4D97-AF65-F5344CB8AC3E}">
        <p14:creationId xmlns:p14="http://schemas.microsoft.com/office/powerpoint/2010/main" val="37182787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45455"/>
            <a:ext cx="8305801" cy="5283945"/>
          </a:xfrm>
        </p:spPr>
        <p:txBody>
          <a:bodyPr>
            <a:noAutofit/>
          </a:bodyPr>
          <a:lstStyle/>
          <a:p>
            <a:pPr marL="0" marR="131420" indent="0">
              <a:buNone/>
            </a:pPr>
            <a:r>
              <a:rPr lang="en-US" sz="2000" b="1" u="sng" dirty="0">
                <a:solidFill>
                  <a:schemeClr val="tx2">
                    <a:lumMod val="75000"/>
                  </a:schemeClr>
                </a:solidFill>
                <a:latin typeface="Arial" panose="020B0604020202020204" pitchFamily="34" charset="0"/>
                <a:cs typeface="Arial" panose="020B0604020202020204" pitchFamily="34" charset="0"/>
              </a:rPr>
              <a:t>Commercial Property Deductibles:</a:t>
            </a:r>
          </a:p>
          <a:p>
            <a:pPr marL="0" marR="131420" indent="0">
              <a:buNone/>
            </a:pPr>
            <a:endParaRPr lang="en-US" sz="2000" b="1" u="sng" dirty="0">
              <a:solidFill>
                <a:schemeClr val="tx2">
                  <a:lumMod val="75000"/>
                </a:schemeClr>
              </a:solidFill>
            </a:endParaRPr>
          </a:p>
          <a:p>
            <a:pPr marL="0" marR="131420" indent="0">
              <a:buNone/>
            </a:pPr>
            <a:endParaRPr lang="en-US" sz="2000" b="1" u="sng" dirty="0">
              <a:solidFill>
                <a:schemeClr val="tx2">
                  <a:lumMod val="75000"/>
                </a:schemeClr>
              </a:solidFill>
            </a:endParaRPr>
          </a:p>
          <a:p>
            <a:pPr marL="0" marR="131420" indent="0">
              <a:buNone/>
            </a:pPr>
            <a:endParaRPr lang="en-US" sz="2000" b="1" u="sng" dirty="0">
              <a:solidFill>
                <a:schemeClr val="tx2">
                  <a:lumMod val="75000"/>
                </a:schemeClr>
              </a:solidFill>
            </a:endParaRPr>
          </a:p>
          <a:p>
            <a:pPr marL="0" marR="131420" indent="0">
              <a:buNone/>
            </a:pPr>
            <a:endParaRPr lang="en-US" sz="2000" b="1" u="sng" dirty="0">
              <a:solidFill>
                <a:schemeClr val="tx2">
                  <a:lumMod val="75000"/>
                </a:schemeClr>
              </a:solidFill>
            </a:endParaRPr>
          </a:p>
          <a:p>
            <a:pPr marL="0" marR="131420" indent="0">
              <a:buNone/>
            </a:pPr>
            <a:endParaRPr lang="en-US" sz="2000" b="1" u="sng" dirty="0">
              <a:solidFill>
                <a:schemeClr val="tx2">
                  <a:lumMod val="75000"/>
                </a:schemeClr>
              </a:solidFill>
            </a:endParaRPr>
          </a:p>
          <a:p>
            <a:pPr marL="0" marR="131420" indent="0">
              <a:buNone/>
            </a:pPr>
            <a:endParaRPr lang="en-US" sz="2000" b="1" u="sng" dirty="0">
              <a:solidFill>
                <a:schemeClr val="tx2">
                  <a:lumMod val="75000"/>
                </a:schemeClr>
              </a:solidFill>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8500D8-085B-CC84-0150-CB4B8E76C842}"/>
              </a:ext>
            </a:extLst>
          </p:cNvPr>
          <p:cNvPicPr>
            <a:picLocks noChangeAspect="1"/>
          </p:cNvPicPr>
          <p:nvPr/>
        </p:nvPicPr>
        <p:blipFill>
          <a:blip r:embed="rId4"/>
          <a:stretch>
            <a:fillRect/>
          </a:stretch>
        </p:blipFill>
        <p:spPr>
          <a:xfrm>
            <a:off x="533400" y="2058325"/>
            <a:ext cx="8181975" cy="1446875"/>
          </a:xfrm>
          <a:prstGeom prst="rect">
            <a:avLst/>
          </a:prstGeom>
        </p:spPr>
      </p:pic>
      <p:sp>
        <p:nvSpPr>
          <p:cNvPr id="9"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Property</a:t>
            </a:r>
          </a:p>
        </p:txBody>
      </p:sp>
    </p:spTree>
    <p:extLst>
      <p:ext uri="{BB962C8B-B14F-4D97-AF65-F5344CB8AC3E}">
        <p14:creationId xmlns:p14="http://schemas.microsoft.com/office/powerpoint/2010/main" val="27030911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58863"/>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Electronic Data Processing Coverage (EDP) Form</a:t>
            </a:r>
          </a:p>
          <a:p>
            <a:pPr marL="0" marR="131420" indent="0">
              <a:spcBef>
                <a:spcPts val="600"/>
              </a:spcBef>
              <a:buNone/>
            </a:pPr>
            <a:r>
              <a:rPr lang="en-US" sz="1800" b="1" dirty="0">
                <a:solidFill>
                  <a:schemeClr val="tx2">
                    <a:lumMod val="75000"/>
                  </a:schemeClr>
                </a:solidFill>
                <a:latin typeface="Arial" panose="020B0604020202020204" pitchFamily="34" charset="0"/>
                <a:cs typeface="Arial" panose="020B0604020202020204" pitchFamily="34" charset="0"/>
              </a:rPr>
              <a:t>Limits:</a:t>
            </a:r>
          </a:p>
          <a:p>
            <a:pPr marL="0" marR="68310" indent="0" algn="l">
              <a:spcBef>
                <a:spcPts val="0"/>
              </a:spcBef>
              <a:buNone/>
            </a:pPr>
            <a:r>
              <a:rPr lang="en-US" sz="1600" i="0" strike="noStrike" baseline="0" dirty="0">
                <a:solidFill>
                  <a:srgbClr val="000000"/>
                </a:solidFill>
                <a:latin typeface="Arial" panose="020B0604020202020204" pitchFamily="34" charset="0"/>
                <a:cs typeface="Arial" panose="020B0604020202020204" pitchFamily="34" charset="0"/>
              </a:rPr>
              <a:t>$500,000,000 per NJSIG Pool Occurrence</a:t>
            </a:r>
          </a:p>
          <a:p>
            <a:pPr>
              <a:spcBef>
                <a:spcPts val="0"/>
              </a:spcBef>
            </a:pPr>
            <a:r>
              <a:rPr lang="en-US" sz="1600" i="0" strike="noStrike" baseline="0" dirty="0">
                <a:solidFill>
                  <a:srgbClr val="000000"/>
                </a:solidFill>
                <a:latin typeface="Arial" panose="020B0604020202020204" pitchFamily="34" charset="0"/>
                <a:cs typeface="Arial" panose="020B0604020202020204" pitchFamily="34" charset="0"/>
              </a:rPr>
              <a:t>EDP coverage is automatically included in property coverage at no additional charge. </a:t>
            </a:r>
          </a:p>
          <a:p>
            <a:pPr>
              <a:spcBef>
                <a:spcPts val="0"/>
              </a:spcBef>
            </a:pPr>
            <a:endParaRPr lang="en-US" sz="1600" i="0" strike="noStrike" baseline="0" dirty="0">
              <a:solidFill>
                <a:srgbClr val="000000"/>
              </a:solidFill>
              <a:latin typeface="Arial" panose="020B0604020202020204" pitchFamily="34" charset="0"/>
              <a:cs typeface="Arial" panose="020B0604020202020204" pitchFamily="34" charset="0"/>
            </a:endParaRPr>
          </a:p>
          <a:p>
            <a:pPr marL="0" marR="108110" indent="0" algn="l">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Deductible:  </a:t>
            </a:r>
            <a:r>
              <a:rPr lang="en-US" sz="1600" i="0" strike="noStrike" baseline="0" dirty="0">
                <a:solidFill>
                  <a:srgbClr val="000000"/>
                </a:solidFill>
                <a:latin typeface="Arial" panose="020B0604020202020204" pitchFamily="34" charset="0"/>
                <a:cs typeface="Arial" panose="020B0604020202020204" pitchFamily="34" charset="0"/>
              </a:rPr>
              <a:t>$1,000 per occurrence</a:t>
            </a:r>
          </a:p>
          <a:p>
            <a:pPr>
              <a:spcBef>
                <a:spcPts val="0"/>
              </a:spcBef>
            </a:pPr>
            <a:endParaRPr lang="en-US" sz="1600" i="0" strike="noStrike" baseline="0" dirty="0">
              <a:solidFill>
                <a:srgbClr val="000000"/>
              </a:solidFill>
              <a:latin typeface="Arial" panose="020B0604020202020204" pitchFamily="34" charset="0"/>
              <a:cs typeface="Arial" panose="020B0604020202020204" pitchFamily="34" charset="0"/>
            </a:endParaRPr>
          </a:p>
          <a:p>
            <a:pPr marL="0" marR="109590" indent="0" algn="l">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Extensions:</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Data and media</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Duplicate and backup “data” and “media” that are in separate storage locations</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Computer Virus: $250,000 limit; $10,000,000 NJSIG pool aggregate</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Newly acquired equipment</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Transit</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Loss of Income</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Terrorism Sublimit included in property</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Data Processing Equipment</a:t>
            </a:r>
          </a:p>
          <a:p>
            <a:pPr>
              <a:spcBef>
                <a:spcPts val="400"/>
              </a:spcBef>
            </a:pPr>
            <a:r>
              <a:rPr lang="en-US" sz="1600" i="0" strike="noStrike" baseline="0" dirty="0">
                <a:solidFill>
                  <a:srgbClr val="000000"/>
                </a:solidFill>
                <a:latin typeface="Arial" panose="020B0604020202020204" pitchFamily="34" charset="0"/>
                <a:cs typeface="Arial" panose="020B0604020202020204" pitchFamily="34" charset="0"/>
              </a:rPr>
              <a:t>Mysterious Disappearance excluded </a:t>
            </a:r>
            <a:endParaRPr lang="en-US" sz="1600" dirty="0">
              <a:solidFill>
                <a:schemeClr val="tx2">
                  <a:lumMod val="75000"/>
                </a:schemeClr>
              </a:solidFill>
              <a:latin typeface="Arial" panose="020B0604020202020204" pitchFamily="34" charset="0"/>
              <a:cs typeface="Arial" panose="020B0604020202020204" pitchFamily="34" charset="0"/>
            </a:endParaRPr>
          </a:p>
          <a:p>
            <a:pPr marL="0" marR="131420" indent="0">
              <a:buNone/>
            </a:pPr>
            <a:endParaRPr lang="en-US" sz="2000" b="1" u="sng" dirty="0">
              <a:solidFill>
                <a:schemeClr val="tx2">
                  <a:lumMod val="75000"/>
                </a:schemeClr>
              </a:solidFill>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EDP</a:t>
            </a:r>
          </a:p>
        </p:txBody>
      </p:sp>
    </p:spTree>
    <p:extLst>
      <p:ext uri="{BB962C8B-B14F-4D97-AF65-F5344CB8AC3E}">
        <p14:creationId xmlns:p14="http://schemas.microsoft.com/office/powerpoint/2010/main" val="32050494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11263"/>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Equipment Breakdown Coverage Form</a:t>
            </a:r>
          </a:p>
          <a:p>
            <a:pPr marL="0" marR="131420" indent="0">
              <a:spcBef>
                <a:spcPts val="600"/>
              </a:spcBef>
              <a:buNone/>
            </a:pPr>
            <a:r>
              <a:rPr lang="en-US" sz="1800" b="1" dirty="0">
                <a:solidFill>
                  <a:schemeClr val="tx2">
                    <a:lumMod val="75000"/>
                  </a:schemeClr>
                </a:solidFill>
                <a:latin typeface="Arial" panose="020B0604020202020204" pitchFamily="34" charset="0"/>
                <a:cs typeface="Arial" panose="020B0604020202020204" pitchFamily="34" charset="0"/>
              </a:rPr>
              <a:t>Limits:</a:t>
            </a:r>
          </a:p>
          <a:p>
            <a:pPr marL="0" marR="68310" indent="0" algn="l">
              <a:spcBef>
                <a:spcPts val="0"/>
              </a:spcBef>
              <a:buNone/>
            </a:pPr>
            <a:r>
              <a:rPr lang="en-US" sz="1600" i="0" strike="noStrike" baseline="0" dirty="0">
                <a:solidFill>
                  <a:srgbClr val="000000"/>
                </a:solidFill>
                <a:latin typeface="Arial" panose="020B0604020202020204" pitchFamily="34" charset="0"/>
                <a:cs typeface="Arial" panose="020B0604020202020204" pitchFamily="34" charset="0"/>
              </a:rPr>
              <a:t>$100,000,000 per Breakdown</a:t>
            </a:r>
          </a:p>
          <a:p>
            <a:pPr marL="0" marR="68310" indent="0" algn="l">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marR="108110" indent="0" algn="l">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Deductible:  </a:t>
            </a:r>
            <a:r>
              <a:rPr lang="en-US" sz="1600" i="0" strike="noStrike" baseline="0" dirty="0">
                <a:solidFill>
                  <a:srgbClr val="000000"/>
                </a:solidFill>
                <a:latin typeface="Arial" panose="020B0604020202020204" pitchFamily="34" charset="0"/>
                <a:cs typeface="Arial" panose="020B0604020202020204" pitchFamily="34" charset="0"/>
              </a:rPr>
              <a:t>$25,000 per occurrence</a:t>
            </a:r>
          </a:p>
          <a:p>
            <a:pPr>
              <a:spcBef>
                <a:spcPts val="0"/>
              </a:spcBef>
            </a:pPr>
            <a:endParaRPr lang="en-US" sz="1600" i="0" strike="noStrike" baseline="0" dirty="0">
              <a:solidFill>
                <a:srgbClr val="000000"/>
              </a:solidFill>
            </a:endParaRPr>
          </a:p>
          <a:p>
            <a:pPr marL="0" marR="131420" indent="0">
              <a:buNone/>
            </a:pPr>
            <a:endParaRPr lang="en-US" sz="2000" b="1" u="sng" dirty="0">
              <a:solidFill>
                <a:schemeClr val="tx2">
                  <a:lumMod val="75000"/>
                </a:schemeClr>
              </a:solidFill>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B87A9B-4D40-D230-791A-9C33CD029699}"/>
              </a:ext>
            </a:extLst>
          </p:cNvPr>
          <p:cNvPicPr>
            <a:picLocks noChangeAspect="1"/>
          </p:cNvPicPr>
          <p:nvPr/>
        </p:nvPicPr>
        <p:blipFill>
          <a:blip r:embed="rId4"/>
          <a:stretch>
            <a:fillRect/>
          </a:stretch>
        </p:blipFill>
        <p:spPr>
          <a:xfrm>
            <a:off x="609600" y="2278063"/>
            <a:ext cx="6096000" cy="3486150"/>
          </a:xfrm>
          <a:prstGeom prst="rect">
            <a:avLst/>
          </a:prstGeom>
        </p:spPr>
      </p:pic>
      <p:sp>
        <p:nvSpPr>
          <p:cNvPr id="9" name="Title 1"/>
          <p:cNvSpPr>
            <a:spLocks noGrp="1"/>
          </p:cNvSpPr>
          <p:nvPr>
            <p:ph type="title"/>
          </p:nvPr>
        </p:nvSpPr>
        <p:spPr>
          <a:xfrm>
            <a:off x="-10057" y="304800"/>
            <a:ext cx="9144000" cy="641350"/>
          </a:xfrm>
        </p:spPr>
        <p:txBody>
          <a:bodyPr>
            <a:noAutofit/>
          </a:bodyPr>
          <a:lstStyle/>
          <a:p>
            <a:pPr algn="ctr"/>
            <a:r>
              <a:rPr lang="en-US" sz="3600" dirty="0">
                <a:solidFill>
                  <a:schemeClr val="accent6">
                    <a:lumMod val="75000"/>
                  </a:schemeClr>
                </a:solidFill>
              </a:rPr>
              <a:t>Insurance Coverage:  Equipment Breakdown</a:t>
            </a:r>
          </a:p>
        </p:txBody>
      </p:sp>
    </p:spTree>
    <p:extLst>
      <p:ext uri="{BB962C8B-B14F-4D97-AF65-F5344CB8AC3E}">
        <p14:creationId xmlns:p14="http://schemas.microsoft.com/office/powerpoint/2010/main" val="13305956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Site Pollution Incident Legal Liability Coverage Form</a:t>
            </a:r>
          </a:p>
          <a:p>
            <a:pPr marL="0" marR="131420" indent="0">
              <a:spcBef>
                <a:spcPts val="600"/>
              </a:spcBef>
              <a:buNone/>
            </a:pPr>
            <a:r>
              <a:rPr lang="en-US" sz="1600" b="1" dirty="0">
                <a:solidFill>
                  <a:schemeClr val="tx2">
                    <a:lumMod val="75000"/>
                  </a:schemeClr>
                </a:solidFill>
                <a:latin typeface="Arial" panose="020B0604020202020204" pitchFamily="34" charset="0"/>
                <a:cs typeface="Arial" panose="020B0604020202020204" pitchFamily="34" charset="0"/>
              </a:rPr>
              <a:t>Limits:</a:t>
            </a:r>
          </a:p>
          <a:p>
            <a:pPr marL="0" marR="68310" indent="0" algn="l">
              <a:spcBef>
                <a:spcPts val="0"/>
              </a:spcBef>
              <a:buNone/>
            </a:pPr>
            <a:r>
              <a:rPr lang="en-US" sz="1600" i="0" strike="noStrike" baseline="0" dirty="0">
                <a:solidFill>
                  <a:srgbClr val="000000"/>
                </a:solidFill>
                <a:latin typeface="Arial" panose="020B0604020202020204" pitchFamily="34" charset="0"/>
                <a:cs typeface="Arial" panose="020B0604020202020204" pitchFamily="34" charset="0"/>
              </a:rPr>
              <a:t>$1,000,000 Each Incident / $2,000,000 Aggregate (Per Member)</a:t>
            </a:r>
          </a:p>
          <a:p>
            <a:pPr marL="0" marR="68310" indent="0" algn="l">
              <a:spcBef>
                <a:spcPts val="0"/>
              </a:spcBef>
              <a:buNone/>
            </a:pPr>
            <a:r>
              <a:rPr lang="en-US" sz="1600" dirty="0">
                <a:solidFill>
                  <a:srgbClr val="000000"/>
                </a:solidFill>
                <a:latin typeface="Arial" panose="020B0604020202020204" pitchFamily="34" charset="0"/>
                <a:cs typeface="Arial" panose="020B0604020202020204" pitchFamily="34" charset="0"/>
              </a:rPr>
              <a:t>$11,000,000 NJSIG Annual Pool Aggregate</a:t>
            </a:r>
          </a:p>
          <a:p>
            <a:pPr marL="0" indent="0">
              <a:spcBef>
                <a:spcPts val="0"/>
              </a:spcBef>
              <a:buNone/>
            </a:pPr>
            <a:endParaRPr lang="en-US" sz="1600" i="0" strike="noStrike" baseline="0" dirty="0">
              <a:solidFill>
                <a:srgbClr val="000000"/>
              </a:solidFill>
              <a:latin typeface="Arial" panose="020B0604020202020204" pitchFamily="34" charset="0"/>
              <a:cs typeface="Arial" panose="020B0604020202020204" pitchFamily="34" charset="0"/>
            </a:endParaRPr>
          </a:p>
          <a:p>
            <a:pPr marL="0" marR="108110" indent="0" algn="l">
              <a:spcBef>
                <a:spcPts val="0"/>
              </a:spcBef>
              <a:buNone/>
            </a:pPr>
            <a:r>
              <a:rPr lang="en-US" sz="1600" b="1" dirty="0">
                <a:solidFill>
                  <a:schemeClr val="tx2">
                    <a:lumMod val="75000"/>
                  </a:schemeClr>
                </a:solidFill>
                <a:latin typeface="Arial" panose="020B0604020202020204" pitchFamily="34" charset="0"/>
                <a:cs typeface="Arial" panose="020B0604020202020204" pitchFamily="34" charset="0"/>
              </a:rPr>
              <a:t>Deductible:  </a:t>
            </a:r>
            <a:r>
              <a:rPr lang="en-US" sz="1600" i="0" strike="noStrike" baseline="0" dirty="0">
                <a:solidFill>
                  <a:srgbClr val="000000"/>
                </a:solidFill>
                <a:latin typeface="Arial" panose="020B0604020202020204" pitchFamily="34" charset="0"/>
                <a:cs typeface="Arial" panose="020B0604020202020204" pitchFamily="34" charset="0"/>
              </a:rPr>
              <a:t>$50,000 Each Incident; except for $250,000 for On-site Clean-up of Pre-Existing Conditions</a:t>
            </a:r>
          </a:p>
          <a:p>
            <a:pPr algn="l">
              <a:spcBef>
                <a:spcPts val="0"/>
              </a:spcBef>
            </a:pPr>
            <a:endParaRPr lang="en-US" sz="16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r>
              <a:rPr lang="en-US" sz="1600" b="1" dirty="0">
                <a:solidFill>
                  <a:schemeClr val="tx2">
                    <a:lumMod val="75000"/>
                  </a:schemeClr>
                </a:solidFill>
                <a:latin typeface="Arial" panose="020B0604020202020204" pitchFamily="34" charset="0"/>
                <a:cs typeface="Arial" panose="020B0604020202020204" pitchFamily="34" charset="0"/>
              </a:rPr>
              <a:t>Coverage:</a:t>
            </a:r>
          </a:p>
          <a:p>
            <a:pPr marR="108110">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“Phantom” tanks and above ground storage tanks covered</a:t>
            </a:r>
          </a:p>
          <a:p>
            <a:pPr marR="108110">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Illicit Abandonment - for waste materials illicitly/illegally disposed at covered locations by 3rd parties, i.e., so-called "Midnight Dumping" 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party claims for on-site and off-site bodily injury and property damage </a:t>
            </a:r>
          </a:p>
          <a:p>
            <a:pPr marR="108110">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On-site and off-site Remediation Expense subject to discovery and 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party claims triggers.</a:t>
            </a:r>
          </a:p>
          <a:p>
            <a:pPr marR="108110">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Non-Owned Disposal Sites covers 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party bodily injury and property damage claims, as well as clean-up costs, at non-owned locations where the insured sends their waste materials</a:t>
            </a:r>
          </a:p>
          <a:p>
            <a:pPr marR="108110">
              <a:spcBef>
                <a:spcPts val="600"/>
              </a:spcBef>
              <a:buFont typeface="Wingdings" panose="05000000000000000000" pitchFamily="2" charset="2"/>
              <a:buChar char="§"/>
            </a:pPr>
            <a:r>
              <a:rPr lang="en-US" sz="1600" b="0" i="0" u="none" strike="noStrike" baseline="0" dirty="0">
                <a:solidFill>
                  <a:srgbClr val="252525"/>
                </a:solidFill>
                <a:latin typeface="Arial" panose="020B0604020202020204" pitchFamily="34" charset="0"/>
                <a:cs typeface="Arial" panose="020B0604020202020204" pitchFamily="34" charset="0"/>
              </a:rPr>
              <a:t>Image Restoration - assists insureds with public relation needs following a pollution condition, subject to a $50,000 deductible and $250,000 aggregate sublimit.</a:t>
            </a:r>
          </a:p>
          <a:p>
            <a:pPr marL="0" marR="108110" indent="0">
              <a:spcBef>
                <a:spcPts val="600"/>
              </a:spcBef>
              <a:buNone/>
            </a:pPr>
            <a:endParaRPr lang="en-US" sz="1600" dirty="0">
              <a:latin typeface="Arial" panose="020B0604020202020204" pitchFamily="34" charset="0"/>
              <a:cs typeface="Arial" panose="020B0604020202020204" pitchFamily="34" charset="0"/>
            </a:endParaRPr>
          </a:p>
          <a:p>
            <a:pPr marR="0" algn="l"/>
            <a:endParaRPr lang="en-US" sz="1800" b="0" i="0" u="sng" strike="noStrike" baseline="0" dirty="0">
              <a:solidFill>
                <a:srgbClr val="252525"/>
              </a:solidFill>
              <a:latin typeface="Arial" panose="020B0604020202020204" pitchFamily="34" charset="0"/>
              <a:cs typeface="Arial" panose="020B0604020202020204" pitchFamily="34" charset="0"/>
            </a:endParaRPr>
          </a:p>
          <a:p>
            <a:pPr marR="0" algn="l"/>
            <a:endParaRPr lang="en-US" sz="1800" b="0" i="0" u="sng" strike="noStrike" baseline="0" dirty="0">
              <a:solidFill>
                <a:srgbClr val="252525"/>
              </a:solidFill>
              <a:latin typeface="Arial" panose="020B0604020202020204" pitchFamily="34" charset="0"/>
              <a:cs typeface="Arial" panose="020B0604020202020204" pitchFamily="34" charset="0"/>
            </a:endParaRPr>
          </a:p>
          <a:p>
            <a:endParaRPr lang="en-US" sz="1800" b="0" i="0" u="sng" strike="noStrike" baseline="0" dirty="0">
              <a:solidFill>
                <a:srgbClr val="252525"/>
              </a:solidFill>
              <a:latin typeface="Arial" panose="020B0604020202020204" pitchFamily="34" charset="0"/>
              <a:cs typeface="Arial" panose="020B0604020202020204" pitchFamily="34" charset="0"/>
            </a:endParaRPr>
          </a:p>
          <a:p>
            <a:pPr marR="0" algn="l"/>
            <a:r>
              <a:rPr lang="en-US" sz="1800" b="0" i="0" u="sng" strike="noStrike" baseline="0" dirty="0">
                <a:solidFill>
                  <a:srgbClr val="FFFFFF"/>
                </a:solidFill>
                <a:latin typeface="Franklin Gothic Medium Cond" panose="020B0606030402020204" pitchFamily="34" charset="0"/>
              </a:rPr>
              <a:t>9 </a:t>
            </a:r>
            <a:endParaRPr lang="en-US" sz="2000" b="1" u="sng" dirty="0">
              <a:solidFill>
                <a:schemeClr val="tx2">
                  <a:lumMod val="75000"/>
                </a:schemeClr>
              </a:solidFill>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0057" y="304800"/>
            <a:ext cx="9144000" cy="641350"/>
          </a:xfrm>
        </p:spPr>
        <p:txBody>
          <a:bodyPr>
            <a:noAutofit/>
          </a:bodyPr>
          <a:lstStyle/>
          <a:p>
            <a:pPr algn="ctr"/>
            <a:r>
              <a:rPr lang="en-US" sz="4800" dirty="0">
                <a:solidFill>
                  <a:schemeClr val="accent6">
                    <a:lumMod val="75000"/>
                  </a:schemeClr>
                </a:solidFill>
              </a:rPr>
              <a:t>Insurance Coverage:  Site Pollution</a:t>
            </a:r>
          </a:p>
        </p:txBody>
      </p:sp>
    </p:spTree>
    <p:extLst>
      <p:ext uri="{BB962C8B-B14F-4D97-AF65-F5344CB8AC3E}">
        <p14:creationId xmlns:p14="http://schemas.microsoft.com/office/powerpoint/2010/main" val="13903285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143000"/>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Site Pollution Incident Legal Liability Coverage Form (continued)</a:t>
            </a:r>
          </a:p>
          <a:p>
            <a:pPr algn="l">
              <a:spcBef>
                <a:spcPts val="0"/>
              </a:spcBef>
            </a:pPr>
            <a:endParaRPr lang="en-US" sz="16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r>
              <a:rPr lang="en-US" sz="1600" b="1" dirty="0">
                <a:solidFill>
                  <a:schemeClr val="tx2">
                    <a:lumMod val="75000"/>
                  </a:schemeClr>
                </a:solidFill>
                <a:latin typeface="Arial" panose="020B0604020202020204" pitchFamily="34" charset="0"/>
                <a:cs typeface="Arial" panose="020B0604020202020204" pitchFamily="34" charset="0"/>
              </a:rPr>
              <a:t>Coverage:</a:t>
            </a:r>
          </a:p>
          <a:p>
            <a:pPr marR="0">
              <a:spcBef>
                <a:spcPts val="600"/>
              </a:spcBef>
            </a:pPr>
            <a:r>
              <a:rPr lang="en-US" sz="1600" b="0" i="0" u="none" strike="noStrike" baseline="0" dirty="0">
                <a:solidFill>
                  <a:srgbClr val="252525"/>
                </a:solidFill>
                <a:latin typeface="Arial" panose="020B0604020202020204" pitchFamily="34" charset="0"/>
                <a:cs typeface="Arial" panose="020B0604020202020204" pitchFamily="34" charset="0"/>
              </a:rPr>
              <a:t>Emergency Response Expenses – expenses incurred by an insured within 7 days of responding to the discovery of a pollution condition and reported within 14 days.</a:t>
            </a:r>
          </a:p>
          <a:p>
            <a:pPr marR="0">
              <a:spcBef>
                <a:spcPts val="600"/>
              </a:spcBef>
            </a:pPr>
            <a:r>
              <a:rPr lang="en-US" sz="1600" b="0" i="0" u="none" strike="noStrike" baseline="0" dirty="0">
                <a:solidFill>
                  <a:srgbClr val="252525"/>
                </a:solidFill>
                <a:latin typeface="Arial" panose="020B0604020202020204" pitchFamily="34" charset="0"/>
                <a:cs typeface="Arial" panose="020B0604020202020204" pitchFamily="34" charset="0"/>
              </a:rPr>
              <a:t>Transportation covers pollution conditions from 1</a:t>
            </a:r>
            <a:r>
              <a:rPr lang="en-US" sz="1600" b="0" i="0" u="none" strike="noStrike" baseline="30000" dirty="0">
                <a:solidFill>
                  <a:srgbClr val="252525"/>
                </a:solidFill>
                <a:latin typeface="Arial" panose="020B0604020202020204" pitchFamily="34" charset="0"/>
                <a:cs typeface="Arial" panose="020B0604020202020204" pitchFamily="34" charset="0"/>
              </a:rPr>
              <a:t>st</a:t>
            </a:r>
            <a:r>
              <a:rPr lang="en-US" sz="1600" b="0" i="0" u="none" strike="noStrike" baseline="0" dirty="0">
                <a:solidFill>
                  <a:srgbClr val="252525"/>
                </a:solidFill>
                <a:latin typeface="Arial" panose="020B0604020202020204" pitchFamily="34" charset="0"/>
                <a:cs typeface="Arial" panose="020B0604020202020204" pitchFamily="34" charset="0"/>
              </a:rPr>
              <a:t> and 3</a:t>
            </a:r>
            <a:r>
              <a:rPr lang="en-US" sz="1600" b="0" i="0" u="none" strike="noStrike" baseline="30000" dirty="0">
                <a:solidFill>
                  <a:srgbClr val="252525"/>
                </a:solidFill>
                <a:latin typeface="Arial" panose="020B0604020202020204" pitchFamily="34" charset="0"/>
                <a:cs typeface="Arial" panose="020B0604020202020204" pitchFamily="34" charset="0"/>
              </a:rPr>
              <a:t>rd</a:t>
            </a:r>
            <a:r>
              <a:rPr lang="en-US" sz="1600" b="0" i="0" u="none" strike="noStrike" baseline="0" dirty="0">
                <a:solidFill>
                  <a:srgbClr val="252525"/>
                </a:solidFill>
                <a:latin typeface="Arial" panose="020B0604020202020204" pitchFamily="34" charset="0"/>
                <a:cs typeface="Arial" panose="020B0604020202020204" pitchFamily="34" charset="0"/>
              </a:rPr>
              <a:t> party transportation of materials or wastes from the covered locations.</a:t>
            </a:r>
          </a:p>
          <a:p>
            <a:pPr algn="l"/>
            <a:r>
              <a:rPr lang="en-US" sz="1600" b="0" i="0" u="none" strike="noStrike" baseline="0" dirty="0">
                <a:solidFill>
                  <a:srgbClr val="252525"/>
                </a:solidFill>
                <a:latin typeface="Arial" panose="020B0604020202020204" pitchFamily="34" charset="0"/>
                <a:cs typeface="Arial" panose="020B0604020202020204" pitchFamily="34" charset="0"/>
              </a:rPr>
              <a:t>Covered Property: Any location owned, leased, rented, operated or occupied by the Insured at annual policy inception date. C</a:t>
            </a:r>
            <a:r>
              <a:rPr lang="en-US" sz="1600" dirty="0">
                <a:solidFill>
                  <a:srgbClr val="252525"/>
                </a:solidFill>
                <a:latin typeface="Arial" panose="020B0604020202020204" pitchFamily="34" charset="0"/>
                <a:cs typeface="Arial" panose="020B0604020202020204" pitchFamily="34" charset="0"/>
              </a:rPr>
              <a:t>overage does not apply to new locations added after the current policy renewal.</a:t>
            </a:r>
          </a:p>
          <a:p>
            <a:pPr marR="0">
              <a:spcBef>
                <a:spcPts val="600"/>
              </a:spcBef>
            </a:pPr>
            <a:r>
              <a:rPr lang="en-US" sz="1600" b="0" i="0" u="none" strike="noStrike" baseline="0" dirty="0">
                <a:solidFill>
                  <a:srgbClr val="000000"/>
                </a:solidFill>
                <a:latin typeface="Arial" panose="020B0604020202020204" pitchFamily="34" charset="0"/>
                <a:cs typeface="Arial" panose="020B0604020202020204" pitchFamily="34" charset="0"/>
              </a:rPr>
              <a:t>No coverage for mold remediation expense.</a:t>
            </a:r>
          </a:p>
          <a:p>
            <a:pPr marR="0">
              <a:spcBef>
                <a:spcPts val="600"/>
              </a:spcBef>
            </a:pPr>
            <a:r>
              <a:rPr lang="en-US" sz="1600" b="0" i="0" u="none" strike="noStrike" baseline="0" dirty="0">
                <a:solidFill>
                  <a:srgbClr val="252525"/>
                </a:solidFill>
                <a:latin typeface="Arial" panose="020B0604020202020204" pitchFamily="34" charset="0"/>
                <a:cs typeface="Arial" panose="020B0604020202020204" pitchFamily="34" charset="0"/>
              </a:rPr>
              <a:t>No vacant land exclusion</a:t>
            </a:r>
            <a:r>
              <a:rPr lang="en-US" sz="1800" b="0" i="0" u="none" strike="noStrike" baseline="0" dirty="0">
                <a:solidFill>
                  <a:srgbClr val="252525"/>
                </a:solidFill>
                <a:latin typeface="Arial" panose="020B0604020202020204" pitchFamily="34" charset="0"/>
                <a:cs typeface="Arial" panose="020B0604020202020204" pitchFamily="34" charset="0"/>
              </a:rPr>
              <a:t>.</a:t>
            </a:r>
          </a:p>
          <a:p>
            <a:pPr marR="0">
              <a:spcBef>
                <a:spcPts val="600"/>
              </a:spcBef>
            </a:pPr>
            <a:r>
              <a:rPr lang="en-US" sz="1600" dirty="0">
                <a:solidFill>
                  <a:srgbClr val="252525"/>
                </a:solidFill>
                <a:latin typeface="Arial" panose="020B0604020202020204" pitchFamily="34" charset="0"/>
                <a:cs typeface="Arial" panose="020B0604020202020204" pitchFamily="34" charset="0"/>
              </a:rPr>
              <a:t>Pollutants definition has been amended to exclude all PFAS (perfluoroalkyl or </a:t>
            </a:r>
            <a:r>
              <a:rPr lang="en-US" sz="1600" dirty="0" err="1">
                <a:solidFill>
                  <a:srgbClr val="252525"/>
                </a:solidFill>
                <a:latin typeface="Arial" panose="020B0604020202020204" pitchFamily="34" charset="0"/>
                <a:cs typeface="Arial" panose="020B0604020202020204" pitchFamily="34" charset="0"/>
              </a:rPr>
              <a:t>polyfuoroalkyl</a:t>
            </a:r>
            <a:r>
              <a:rPr lang="en-US" sz="1600" dirty="0">
                <a:solidFill>
                  <a:srgbClr val="252525"/>
                </a:solidFill>
                <a:latin typeface="Arial" panose="020B0604020202020204" pitchFamily="34" charset="0"/>
                <a:cs typeface="Arial" panose="020B0604020202020204" pitchFamily="34" charset="0"/>
              </a:rPr>
              <a:t> substances).</a:t>
            </a: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10057" y="304800"/>
            <a:ext cx="9144000" cy="641350"/>
          </a:xfrm>
        </p:spPr>
        <p:txBody>
          <a:bodyPr>
            <a:noAutofit/>
          </a:bodyPr>
          <a:lstStyle/>
          <a:p>
            <a:pPr algn="ctr"/>
            <a:r>
              <a:rPr lang="en-US" sz="4800" dirty="0">
                <a:solidFill>
                  <a:schemeClr val="accent6">
                    <a:lumMod val="75000"/>
                  </a:schemeClr>
                </a:solidFill>
              </a:rPr>
              <a:t>Insurance Coverage:  Site Pollution</a:t>
            </a:r>
          </a:p>
        </p:txBody>
      </p:sp>
    </p:spTree>
    <p:extLst>
      <p:ext uri="{BB962C8B-B14F-4D97-AF65-F5344CB8AC3E}">
        <p14:creationId xmlns:p14="http://schemas.microsoft.com/office/powerpoint/2010/main" val="3292848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135063"/>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Crime Coverage Form </a:t>
            </a:r>
            <a:endParaRPr lang="en-US" sz="16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endParaRPr lang="en-US" sz="16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r>
              <a:rPr lang="en-US" sz="1600" b="1" i="0" u="none" strike="noStrike" baseline="0" dirty="0">
                <a:solidFill>
                  <a:srgbClr val="1C749D"/>
                </a:solidFill>
                <a:latin typeface="Arial" panose="020B0604020202020204" pitchFamily="34" charset="0"/>
                <a:cs typeface="Arial" panose="020B0604020202020204" pitchFamily="34" charset="0"/>
              </a:rPr>
              <a:t>Limits:</a:t>
            </a:r>
            <a:endParaRPr lang="en-US" sz="1600" b="0" i="0" u="none" strike="noStrike" baseline="0" dirty="0">
              <a:solidFill>
                <a:srgbClr val="1C749D"/>
              </a:solidFill>
              <a:latin typeface="Arial" panose="020B0604020202020204" pitchFamily="34" charset="0"/>
              <a:cs typeface="Arial" panose="020B0604020202020204" pitchFamily="34" charset="0"/>
            </a:endParaRPr>
          </a:p>
          <a:p>
            <a:pPr marL="0" marR="71170" indent="0" algn="l">
              <a:buNone/>
            </a:pPr>
            <a:r>
              <a:rPr lang="en-US" sz="1600" b="0" i="0" u="none" strike="noStrike" baseline="0" dirty="0">
                <a:solidFill>
                  <a:srgbClr val="000000"/>
                </a:solidFill>
                <a:latin typeface="Arial" panose="020B0604020202020204" pitchFamily="34" charset="0"/>
                <a:cs typeface="Arial" panose="020B0604020202020204" pitchFamily="34" charset="0"/>
              </a:rPr>
              <a:t>Crime coverage extension limits as scheduled </a:t>
            </a:r>
          </a:p>
          <a:p>
            <a:pPr marL="0" marR="71170" indent="0" algn="l">
              <a:buNone/>
            </a:pPr>
            <a:r>
              <a:rPr lang="en-US" sz="1600" b="1" i="0" strike="noStrike" baseline="0" dirty="0">
                <a:solidFill>
                  <a:srgbClr val="1C749D"/>
                </a:solidFill>
                <a:latin typeface="Arial" panose="020B0604020202020204" pitchFamily="34" charset="0"/>
                <a:cs typeface="Arial" panose="020B0604020202020204" pitchFamily="34" charset="0"/>
              </a:rPr>
              <a:t>Extensions:</a:t>
            </a:r>
            <a:endParaRPr lang="en-US" sz="1600" b="0" i="0" strike="noStrike" baseline="0" dirty="0">
              <a:solidFill>
                <a:srgbClr val="1C749D"/>
              </a:solidFill>
              <a:latin typeface="Arial" panose="020B0604020202020204" pitchFamily="34" charset="0"/>
              <a:cs typeface="Arial" panose="020B0604020202020204" pitchFamily="34" charset="0"/>
            </a:endParaRPr>
          </a:p>
          <a:p>
            <a:r>
              <a:rPr lang="en-US" sz="1600" b="0" i="0" strike="noStrike" baseline="0" dirty="0">
                <a:solidFill>
                  <a:srgbClr val="000000"/>
                </a:solidFill>
                <a:latin typeface="Arial" panose="020B0604020202020204" pitchFamily="34" charset="0"/>
                <a:cs typeface="Arial" panose="020B0604020202020204" pitchFamily="34" charset="0"/>
              </a:rPr>
              <a:t>Public Employee Dishonesty with Faithful Performance coverage, except statutory positions, if scheduled</a:t>
            </a:r>
          </a:p>
          <a:p>
            <a:r>
              <a:rPr lang="en-US" sz="1600" b="0" i="0" strike="noStrike" baseline="0" dirty="0">
                <a:solidFill>
                  <a:srgbClr val="000000"/>
                </a:solidFill>
                <a:latin typeface="Arial" panose="020B0604020202020204" pitchFamily="34" charset="0"/>
                <a:cs typeface="Arial" panose="020B0604020202020204" pitchFamily="34" charset="0"/>
              </a:rPr>
              <a:t>Forgery or Alteration of checks, drafts, promissory notes coverage available, if scheduled</a:t>
            </a:r>
          </a:p>
          <a:p>
            <a:r>
              <a:rPr lang="en-US" sz="1600" b="0" i="0" strike="noStrike" baseline="0" dirty="0">
                <a:solidFill>
                  <a:srgbClr val="000000"/>
                </a:solidFill>
                <a:latin typeface="Arial" panose="020B0604020202020204" pitchFamily="34" charset="0"/>
                <a:cs typeface="Arial" panose="020B0604020202020204" pitchFamily="34" charset="0"/>
              </a:rPr>
              <a:t>Loss of Money &amp; Securities Inside and Outside Premises coverage available, if scheduled</a:t>
            </a:r>
          </a:p>
          <a:p>
            <a:r>
              <a:rPr lang="en-US" sz="1600" b="0" i="0" strike="noStrike" baseline="0" dirty="0">
                <a:solidFill>
                  <a:srgbClr val="000000"/>
                </a:solidFill>
                <a:latin typeface="Arial" panose="020B0604020202020204" pitchFamily="34" charset="0"/>
                <a:cs typeface="Arial" panose="020B0604020202020204" pitchFamily="34" charset="0"/>
              </a:rPr>
              <a:t>Computer Fraud coverage available, if scheduled</a:t>
            </a:r>
          </a:p>
          <a:p>
            <a:r>
              <a:rPr lang="en-US" sz="1600" b="0" i="0" strike="noStrike" baseline="0" dirty="0">
                <a:solidFill>
                  <a:srgbClr val="000000"/>
                </a:solidFill>
                <a:latin typeface="Arial" panose="020B0604020202020204" pitchFamily="34" charset="0"/>
                <a:cs typeface="Arial" panose="020B0604020202020204" pitchFamily="34" charset="0"/>
              </a:rPr>
              <a:t>Money Orders and Counterfeit Paper Currency coverage available, if scheduled</a:t>
            </a:r>
          </a:p>
          <a:p>
            <a:endParaRPr lang="en-US" sz="1600" dirty="0">
              <a:solidFill>
                <a:srgbClr val="000000"/>
              </a:solidFill>
              <a:latin typeface="Arial" panose="020B0604020202020204" pitchFamily="34" charset="0"/>
              <a:cs typeface="Arial" panose="020B0604020202020204" pitchFamily="34" charset="0"/>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Crime</a:t>
            </a:r>
          </a:p>
        </p:txBody>
      </p:sp>
    </p:spTree>
    <p:extLst>
      <p:ext uri="{BB962C8B-B14F-4D97-AF65-F5344CB8AC3E}">
        <p14:creationId xmlns:p14="http://schemas.microsoft.com/office/powerpoint/2010/main" val="39781820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331" y="2819400"/>
            <a:ext cx="3533970" cy="4038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648269" y="1143000"/>
            <a:ext cx="5343331" cy="5261767"/>
          </a:xfrm>
        </p:spPr>
        <p:txBody>
          <a:bodyPr>
            <a:normAutofit/>
          </a:bodyPr>
          <a:lstStyle/>
          <a:p>
            <a:pPr marL="0" indent="0" algn="just">
              <a:buNone/>
            </a:pPr>
            <a:r>
              <a:rPr lang="en-US" sz="2200" b="1" dirty="0">
                <a:solidFill>
                  <a:schemeClr val="tx2">
                    <a:lumMod val="75000"/>
                  </a:schemeClr>
                </a:solidFill>
                <a:latin typeface="Arial" panose="020B0604020202020204" pitchFamily="34" charset="0"/>
                <a:cs typeface="Arial" panose="020B0604020202020204" pitchFamily="34" charset="0"/>
              </a:rPr>
              <a:t>Liability - What It does</a:t>
            </a:r>
          </a:p>
          <a:p>
            <a:pPr algn="just"/>
            <a:r>
              <a:rPr lang="en-US" sz="1600" b="1" dirty="0">
                <a:solidFill>
                  <a:schemeClr val="tx2">
                    <a:lumMod val="75000"/>
                  </a:schemeClr>
                </a:solidFill>
                <a:latin typeface="Arial" panose="020B0604020202020204" pitchFamily="34" charset="0"/>
                <a:cs typeface="Arial" panose="020B0604020202020204" pitchFamily="34" charset="0"/>
              </a:rPr>
              <a:t>GL </a:t>
            </a:r>
            <a:r>
              <a:rPr lang="en-US" sz="1600" dirty="0">
                <a:solidFill>
                  <a:schemeClr val="tx2">
                    <a:lumMod val="75000"/>
                  </a:schemeClr>
                </a:solidFill>
                <a:latin typeface="Arial" panose="020B0604020202020204" pitchFamily="34" charset="0"/>
                <a:cs typeface="Arial" panose="020B0604020202020204" pitchFamily="34" charset="0"/>
              </a:rPr>
              <a:t>/ </a:t>
            </a:r>
            <a:r>
              <a:rPr lang="en-US" sz="1600" b="1" dirty="0">
                <a:solidFill>
                  <a:schemeClr val="tx2">
                    <a:lumMod val="75000"/>
                  </a:schemeClr>
                </a:solidFill>
                <a:latin typeface="Arial" panose="020B0604020202020204" pitchFamily="34" charset="0"/>
                <a:cs typeface="Arial" panose="020B0604020202020204" pitchFamily="34" charset="0"/>
              </a:rPr>
              <a:t>AL</a:t>
            </a:r>
            <a:r>
              <a:rPr lang="en-US" sz="1600" dirty="0">
                <a:solidFill>
                  <a:schemeClr val="tx2">
                    <a:lumMod val="75000"/>
                  </a:schemeClr>
                </a:solidFill>
                <a:latin typeface="Arial" panose="020B0604020202020204" pitchFamily="34" charset="0"/>
                <a:cs typeface="Arial" panose="020B0604020202020204" pitchFamily="34" charset="0"/>
              </a:rPr>
              <a:t> pays the district for the cost of defending allegations of negligence and damages paid to third party plaintiffs who sustained bodily injury or property damage. These type of claims include slips, trips, falls, athletic injuries, libel, slander, invasion of privacy and occasionally the inexplicable acts of negligence on the part of others while on school property or under the district’s supervision. </a:t>
            </a:r>
            <a:r>
              <a:rPr lang="en-US" sz="1600" b="1" dirty="0">
                <a:solidFill>
                  <a:schemeClr val="tx2">
                    <a:lumMod val="75000"/>
                  </a:schemeClr>
                </a:solidFill>
                <a:latin typeface="Arial" panose="020B0604020202020204" pitchFamily="34" charset="0"/>
                <a:cs typeface="Arial" panose="020B0604020202020204" pitchFamily="34" charset="0"/>
              </a:rPr>
              <a:t>AL </a:t>
            </a:r>
            <a:r>
              <a:rPr lang="en-US" sz="1600" dirty="0">
                <a:solidFill>
                  <a:schemeClr val="tx2">
                    <a:lumMod val="75000"/>
                  </a:schemeClr>
                </a:solidFill>
                <a:latin typeface="Arial" panose="020B0604020202020204" pitchFamily="34" charset="0"/>
                <a:cs typeface="Arial" panose="020B0604020202020204" pitchFamily="34" charset="0"/>
              </a:rPr>
              <a:t>covers these type of claims when they involve the district’s operation of a motor vehicle.</a:t>
            </a:r>
          </a:p>
          <a:p>
            <a:pPr marL="0" indent="0" algn="just">
              <a:buNone/>
            </a:pPr>
            <a:endParaRPr lang="en-US" sz="1600" dirty="0">
              <a:solidFill>
                <a:schemeClr val="tx2">
                  <a:lumMod val="75000"/>
                </a:schemeClr>
              </a:solidFill>
              <a:latin typeface="Arial" panose="020B0604020202020204" pitchFamily="34" charset="0"/>
              <a:cs typeface="Arial" panose="020B0604020202020204" pitchFamily="34" charset="0"/>
            </a:endParaRPr>
          </a:p>
          <a:p>
            <a:pPr marL="0" indent="0" algn="just">
              <a:buNone/>
            </a:pPr>
            <a:r>
              <a:rPr lang="en-US" sz="2200" b="1" dirty="0">
                <a:solidFill>
                  <a:schemeClr val="tx2">
                    <a:lumMod val="75000"/>
                  </a:schemeClr>
                </a:solidFill>
                <a:latin typeface="Arial" panose="020B0604020202020204" pitchFamily="34" charset="0"/>
                <a:cs typeface="Arial" panose="020B0604020202020204" pitchFamily="34" charset="0"/>
              </a:rPr>
              <a:t>Liability - Cost containment</a:t>
            </a:r>
          </a:p>
          <a:p>
            <a:pPr algn="just"/>
            <a:r>
              <a:rPr lang="en-US" sz="1600" dirty="0">
                <a:solidFill>
                  <a:schemeClr val="tx2">
                    <a:lumMod val="75000"/>
                  </a:schemeClr>
                </a:solidFill>
                <a:latin typeface="Arial" panose="020B0604020202020204" pitchFamily="34" charset="0"/>
                <a:cs typeface="Arial" panose="020B0604020202020204" pitchFamily="34" charset="0"/>
              </a:rPr>
              <a:t>Staff training, policies, signage and keeping the premises free of obvious and not-so-obvious hazards. Access to expert legal defense is of paramount importance. Defensive driving programs and strong Board policies regarding vehicle use are effective methods of reducing costs.</a:t>
            </a:r>
          </a:p>
        </p:txBody>
      </p:sp>
      <p:sp>
        <p:nvSpPr>
          <p:cNvPr id="4" name="Text Placeholder 3"/>
          <p:cNvSpPr>
            <a:spLocks noGrp="1"/>
          </p:cNvSpPr>
          <p:nvPr>
            <p:ph type="body" sz="half" idx="2"/>
          </p:nvPr>
        </p:nvSpPr>
        <p:spPr>
          <a:xfrm>
            <a:off x="114299" y="1116805"/>
            <a:ext cx="3238500" cy="5440363"/>
          </a:xfrm>
        </p:spPr>
        <p:txBody>
          <a:bodyPr/>
          <a:lstStyle/>
          <a:p>
            <a:r>
              <a:rPr lang="en-US" sz="2500" b="1" u="sng" dirty="0">
                <a:solidFill>
                  <a:schemeClr val="tx2">
                    <a:lumMod val="75000"/>
                  </a:schemeClr>
                </a:solidFill>
                <a:latin typeface="Arial" panose="020B0604020202020204" pitchFamily="34" charset="0"/>
                <a:cs typeface="Arial" panose="020B0604020202020204" pitchFamily="34" charset="0"/>
              </a:rPr>
              <a:t>Liability Insurance</a:t>
            </a:r>
          </a:p>
          <a:p>
            <a:r>
              <a:rPr lang="en-US" sz="1800" b="1" dirty="0">
                <a:solidFill>
                  <a:schemeClr val="tx2">
                    <a:lumMod val="75000"/>
                  </a:schemeClr>
                </a:solidFill>
                <a:latin typeface="Arial" panose="020B0604020202020204" pitchFamily="34" charset="0"/>
                <a:cs typeface="Arial" panose="020B0604020202020204" pitchFamily="34" charset="0"/>
              </a:rPr>
              <a:t>    General Liability (GL)</a:t>
            </a:r>
          </a:p>
          <a:p>
            <a:r>
              <a:rPr lang="en-US" sz="1800" b="1" dirty="0">
                <a:solidFill>
                  <a:schemeClr val="tx2">
                    <a:lumMod val="75000"/>
                  </a:schemeClr>
                </a:solidFill>
                <a:latin typeface="Arial" panose="020B0604020202020204" pitchFamily="34" charset="0"/>
                <a:cs typeface="Arial" panose="020B0604020202020204" pitchFamily="34" charset="0"/>
              </a:rPr>
              <a:t>    Automobile Liability (AL)</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p:txBody>
      </p:sp>
      <p:pic>
        <p:nvPicPr>
          <p:cNvPr id="8"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lschilling\Desktop\shutterstock_500008528 [Convert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15683" y="3052211"/>
            <a:ext cx="303711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lschilling\Desktop\shutterstock_523055320 [Convert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4927" y="3828170"/>
            <a:ext cx="1362075" cy="64053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GL | AL</a:t>
            </a:r>
          </a:p>
        </p:txBody>
      </p:sp>
    </p:spTree>
    <p:extLst>
      <p:ext uri="{BB962C8B-B14F-4D97-AF65-F5344CB8AC3E}">
        <p14:creationId xmlns:p14="http://schemas.microsoft.com/office/powerpoint/2010/main" val="7882438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Commercial General Liability Coverage Form</a:t>
            </a:r>
          </a:p>
          <a:p>
            <a:pPr algn="l">
              <a:spcBef>
                <a:spcPts val="0"/>
              </a:spcBef>
            </a:pPr>
            <a:endParaRPr lang="en-US" sz="16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Limits:</a:t>
            </a: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5BE5EE-4396-80C2-3017-BFC57D667D19}"/>
              </a:ext>
            </a:extLst>
          </p:cNvPr>
          <p:cNvPicPr>
            <a:picLocks noChangeAspect="1"/>
          </p:cNvPicPr>
          <p:nvPr/>
        </p:nvPicPr>
        <p:blipFill>
          <a:blip r:embed="rId4"/>
          <a:stretch>
            <a:fillRect/>
          </a:stretch>
        </p:blipFill>
        <p:spPr>
          <a:xfrm>
            <a:off x="1295400" y="1543554"/>
            <a:ext cx="6603664" cy="4552446"/>
          </a:xfrm>
          <a:prstGeom prst="rect">
            <a:avLst/>
          </a:prstGeom>
        </p:spPr>
      </p:pic>
      <p:sp>
        <p:nvSpPr>
          <p:cNvPr id="9"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GL</a:t>
            </a:r>
          </a:p>
        </p:txBody>
      </p:sp>
    </p:spTree>
    <p:extLst>
      <p:ext uri="{BB962C8B-B14F-4D97-AF65-F5344CB8AC3E}">
        <p14:creationId xmlns:p14="http://schemas.microsoft.com/office/powerpoint/2010/main" val="34001824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38200"/>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Commercial General Liability Coverage Form</a:t>
            </a:r>
          </a:p>
          <a:p>
            <a:pPr algn="l">
              <a:spcBef>
                <a:spcPts val="0"/>
              </a:spcBef>
            </a:pPr>
            <a:endParaRPr lang="en-US" sz="11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Extensions:</a:t>
            </a:r>
          </a:p>
          <a:p>
            <a:pPr marR="0" algn="l">
              <a:spcBef>
                <a:spcPts val="600"/>
              </a:spcBef>
            </a:pPr>
            <a:r>
              <a:rPr lang="en-US" sz="1600" b="0" i="0" u="none" strike="noStrike" baseline="0" dirty="0">
                <a:latin typeface="Arial" panose="020B0604020202020204" pitchFamily="34" charset="0"/>
                <a:cs typeface="Arial" panose="020B0604020202020204" pitchFamily="34" charset="0"/>
              </a:rPr>
              <a:t>Real and personal property in the care, custody and control of the Insured (includes Fire Legal Liability)</a:t>
            </a:r>
          </a:p>
          <a:p>
            <a:pPr marR="0" algn="l">
              <a:spcBef>
                <a:spcPts val="600"/>
              </a:spcBef>
            </a:pPr>
            <a:r>
              <a:rPr lang="en-US" sz="1600" b="0" i="0" u="none" strike="noStrike" baseline="0" dirty="0">
                <a:latin typeface="Arial" panose="020B0604020202020204" pitchFamily="34" charset="0"/>
                <a:cs typeface="Arial" panose="020B0604020202020204" pitchFamily="34" charset="0"/>
              </a:rPr>
              <a:t>Worldwide Territory (as long as suit is brought within the United States)</a:t>
            </a:r>
          </a:p>
          <a:p>
            <a:pPr marR="0" algn="l">
              <a:spcBef>
                <a:spcPts val="600"/>
              </a:spcBef>
            </a:pPr>
            <a:r>
              <a:rPr lang="en-US" sz="1600" b="0" i="0" u="none" strike="noStrike" baseline="0" dirty="0">
                <a:latin typeface="Arial" panose="020B0604020202020204" pitchFamily="34" charset="0"/>
                <a:cs typeface="Arial" panose="020B0604020202020204" pitchFamily="34" charset="0"/>
              </a:rPr>
              <a:t>Limited Additional Insured for managers / lessors of premises</a:t>
            </a:r>
          </a:p>
          <a:p>
            <a:pPr marR="0" algn="l">
              <a:spcBef>
                <a:spcPts val="600"/>
              </a:spcBef>
            </a:pPr>
            <a:r>
              <a:rPr lang="en-US" sz="1600" b="1" i="0" u="none" strike="noStrike" baseline="0" dirty="0">
                <a:latin typeface="Arial" panose="020B0604020202020204" pitchFamily="34" charset="0"/>
                <a:cs typeface="Arial" panose="020B0604020202020204" pitchFamily="34" charset="0"/>
              </a:rPr>
              <a:t>Additional Insured: </a:t>
            </a:r>
            <a:r>
              <a:rPr lang="en-US" sz="1600" b="0" i="0" u="none" strike="noStrike" baseline="0" dirty="0">
                <a:latin typeface="Arial" panose="020B0604020202020204" pitchFamily="34" charset="0"/>
                <a:cs typeface="Arial" panose="020B0604020202020204" pitchFamily="34" charset="0"/>
              </a:rPr>
              <a:t>Employees, volunteers, PTAs, PTOs and home school associations all only while acting on behalf of and at the direction of the Board of Education, cosmetology students under school supervision.  </a:t>
            </a:r>
            <a:r>
              <a:rPr lang="en-US" sz="1600" b="0" i="1" u="none" strike="noStrike" baseline="0" dirty="0">
                <a:latin typeface="Arial" panose="020B0604020202020204" pitchFamily="34" charset="0"/>
                <a:cs typeface="Arial" panose="020B0604020202020204" pitchFamily="34" charset="0"/>
              </a:rPr>
              <a:t>Foundations and affiliated 501c3 Corporations, as long as none of the following apply:</a:t>
            </a:r>
          </a:p>
          <a:p>
            <a:pPr lvl="1">
              <a:spcBef>
                <a:spcPts val="600"/>
              </a:spcBef>
            </a:pPr>
            <a:r>
              <a:rPr lang="en-US" sz="1400" i="1" dirty="0">
                <a:latin typeface="Arial" panose="020B0604020202020204" pitchFamily="34" charset="0"/>
                <a:cs typeface="Arial" panose="020B0604020202020204" pitchFamily="34" charset="0"/>
              </a:rPr>
              <a:t>A</a:t>
            </a:r>
            <a:r>
              <a:rPr lang="en-US" sz="1400" b="0" i="1" u="none" strike="noStrike" baseline="0" dirty="0">
                <a:latin typeface="Arial" panose="020B0604020202020204" pitchFamily="34" charset="0"/>
                <a:cs typeface="Arial" panose="020B0604020202020204" pitchFamily="34" charset="0"/>
              </a:rPr>
              <a:t>nnual revenues exceed $100k or total assets exceed $500k; </a:t>
            </a:r>
          </a:p>
          <a:p>
            <a:pPr lvl="1">
              <a:spcBef>
                <a:spcPts val="600"/>
              </a:spcBef>
            </a:pPr>
            <a:r>
              <a:rPr lang="en-US" sz="1400" i="1" dirty="0">
                <a:latin typeface="Arial" panose="020B0604020202020204" pitchFamily="34" charset="0"/>
                <a:cs typeface="Arial" panose="020B0604020202020204" pitchFamily="34" charset="0"/>
              </a:rPr>
              <a:t>Have employees;</a:t>
            </a:r>
          </a:p>
          <a:p>
            <a:pPr lvl="1">
              <a:spcBef>
                <a:spcPts val="600"/>
              </a:spcBef>
            </a:pPr>
            <a:r>
              <a:rPr lang="en-US" sz="1400" b="0" i="1" u="none" strike="noStrike" baseline="0" dirty="0">
                <a:latin typeface="Arial" panose="020B0604020202020204" pitchFamily="34" charset="0"/>
                <a:cs typeface="Arial" panose="020B0604020202020204" pitchFamily="34" charset="0"/>
              </a:rPr>
              <a:t>Have </a:t>
            </a:r>
            <a:r>
              <a:rPr lang="en-US" sz="1400" i="1" dirty="0">
                <a:latin typeface="Arial" panose="020B0604020202020204" pitchFamily="34" charset="0"/>
                <a:cs typeface="Arial" panose="020B0604020202020204" pitchFamily="34" charset="0"/>
              </a:rPr>
              <a:t>corporate sponsorship;</a:t>
            </a:r>
          </a:p>
          <a:p>
            <a:pPr lvl="1">
              <a:spcBef>
                <a:spcPts val="600"/>
              </a:spcBef>
            </a:pPr>
            <a:r>
              <a:rPr lang="en-US" sz="1400" i="1" dirty="0">
                <a:latin typeface="Arial" panose="020B0604020202020204" pitchFamily="34" charset="0"/>
                <a:cs typeface="Arial" panose="020B0604020202020204" pitchFamily="34" charset="0"/>
              </a:rPr>
              <a:t>Affiliated with childcare; or </a:t>
            </a:r>
          </a:p>
          <a:p>
            <a:pPr lvl="1">
              <a:spcBef>
                <a:spcPts val="600"/>
              </a:spcBef>
            </a:pPr>
            <a:r>
              <a:rPr lang="en-US" sz="1400" i="1" dirty="0">
                <a:latin typeface="Arial" panose="020B0604020202020204" pitchFamily="34" charset="0"/>
                <a:cs typeface="Arial" panose="020B0604020202020204" pitchFamily="34" charset="0"/>
              </a:rPr>
              <a:t>Have </a:t>
            </a:r>
            <a:r>
              <a:rPr lang="en-US" sz="1400" b="0" i="1" u="none" strike="noStrike" baseline="0" dirty="0">
                <a:latin typeface="Arial" panose="020B0604020202020204" pitchFamily="34" charset="0"/>
                <a:cs typeface="Arial" panose="020B0604020202020204" pitchFamily="34" charset="0"/>
              </a:rPr>
              <a:t>liquor or host liquor liability exposures</a:t>
            </a:r>
            <a:endParaRPr lang="en-US" sz="1400" b="0" i="0" u="none" strike="noStrike" baseline="0" dirty="0">
              <a:latin typeface="Arial" panose="020B0604020202020204" pitchFamily="34" charset="0"/>
              <a:cs typeface="Arial" panose="020B0604020202020204" pitchFamily="34" charset="0"/>
            </a:endParaRPr>
          </a:p>
          <a:p>
            <a:pPr>
              <a:spcBef>
                <a:spcPts val="600"/>
              </a:spcBef>
            </a:pPr>
            <a:r>
              <a:rPr lang="en-US" sz="1600" b="0" i="0" u="none" strike="noStrike" baseline="0" dirty="0">
                <a:latin typeface="Arial" panose="020B0604020202020204" pitchFamily="34" charset="0"/>
                <a:cs typeface="Arial" panose="020B0604020202020204" pitchFamily="34" charset="0"/>
              </a:rPr>
              <a:t>Athletic participation (medical payments does not apply to athletic participants) </a:t>
            </a:r>
          </a:p>
          <a:p>
            <a:pPr marR="0" algn="l">
              <a:spcBef>
                <a:spcPts val="600"/>
              </a:spcBef>
            </a:pPr>
            <a:r>
              <a:rPr lang="en-US" sz="1600" b="0" i="0" u="none" strike="noStrike" baseline="0" dirty="0">
                <a:latin typeface="Arial" panose="020B0604020202020204" pitchFamily="34" charset="0"/>
                <a:cs typeface="Arial" panose="020B0604020202020204" pitchFamily="34" charset="0"/>
              </a:rPr>
              <a:t>Corporal punishment</a:t>
            </a:r>
          </a:p>
          <a:p>
            <a:pPr marR="0" algn="l">
              <a:spcBef>
                <a:spcPts val="600"/>
              </a:spcBef>
            </a:pPr>
            <a:r>
              <a:rPr lang="en-US" sz="1600" b="0" i="0" u="none" strike="noStrike" baseline="0" dirty="0">
                <a:latin typeface="Arial" panose="020B0604020202020204" pitchFamily="34" charset="0"/>
                <a:cs typeface="Arial" panose="020B0604020202020204" pitchFamily="34" charset="0"/>
              </a:rPr>
              <a:t>Internet liability</a:t>
            </a:r>
          </a:p>
          <a:p>
            <a:pPr marR="0" algn="l">
              <a:spcBef>
                <a:spcPts val="600"/>
              </a:spcBef>
            </a:pPr>
            <a:r>
              <a:rPr lang="en-US" sz="1600" b="0" i="0" u="none" strike="noStrike" baseline="0" dirty="0">
                <a:latin typeface="Arial" panose="020B0604020202020204" pitchFamily="34" charset="0"/>
                <a:cs typeface="Arial" panose="020B0604020202020204" pitchFamily="34" charset="0"/>
              </a:rPr>
              <a:t>No medical payments</a:t>
            </a:r>
            <a:endParaRPr lang="en-US" sz="1400" dirty="0">
              <a:solidFill>
                <a:srgbClr val="000000"/>
              </a:solidFill>
              <a:latin typeface="Arial" panose="020B0604020202020204" pitchFamily="34" charset="0"/>
              <a:cs typeface="Arial" panose="020B0604020202020204" pitchFamily="34" charset="0"/>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GL</a:t>
            </a:r>
          </a:p>
        </p:txBody>
      </p:sp>
    </p:spTree>
    <p:extLst>
      <p:ext uri="{BB962C8B-B14F-4D97-AF65-F5344CB8AC3E}">
        <p14:creationId xmlns:p14="http://schemas.microsoft.com/office/powerpoint/2010/main" val="457959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11</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56DBFEEE-374B-4FCB-AFE9-92A88EA8CBEF}"/>
              </a:ext>
            </a:extLst>
          </p:cNvPr>
          <p:cNvSpPr/>
          <p:nvPr/>
        </p:nvSpPr>
        <p:spPr>
          <a:xfrm>
            <a:off x="4293" y="0"/>
            <a:ext cx="9144000" cy="6858000"/>
          </a:xfrm>
          <a:prstGeom prst="rect">
            <a:avLst/>
          </a:prstGeom>
          <a:solidFill>
            <a:srgbClr val="495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06DFB094-8203-4191-8448-B98DC061288D}"/>
              </a:ext>
            </a:extLst>
          </p:cNvPr>
          <p:cNvSpPr/>
          <p:nvPr/>
        </p:nvSpPr>
        <p:spPr>
          <a:xfrm rot="5400000">
            <a:off x="491544" y="-491543"/>
            <a:ext cx="4941194" cy="592428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7B18C2C-2149-441C-8C3A-DD7C6247A0D7}"/>
              </a:ext>
            </a:extLst>
          </p:cNvPr>
          <p:cNvSpPr/>
          <p:nvPr/>
        </p:nvSpPr>
        <p:spPr>
          <a:xfrm>
            <a:off x="0" y="3773510"/>
            <a:ext cx="3713408" cy="3084490"/>
          </a:xfrm>
          <a:prstGeom prst="rtTriangle">
            <a:avLst/>
          </a:prstGeom>
          <a:solidFill>
            <a:srgbClr val="FCD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468B7A-D0F3-4BD3-B80D-7064FBA87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90"/>
            <a:ext cx="2245217" cy="884191"/>
          </a:xfrm>
          <a:prstGeom prst="rect">
            <a:avLst/>
          </a:prstGeom>
        </p:spPr>
      </p:pic>
      <p:pic>
        <p:nvPicPr>
          <p:cNvPr id="11" name="Picture 10">
            <a:extLst>
              <a:ext uri="{FF2B5EF4-FFF2-40B4-BE49-F238E27FC236}">
                <a16:creationId xmlns:a16="http://schemas.microsoft.com/office/drawing/2014/main" id="{3CBD32C1-D893-4D49-8067-35620B3C0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7" y="1104986"/>
            <a:ext cx="2050603" cy="1182422"/>
          </a:xfrm>
          <a:prstGeom prst="rect">
            <a:avLst/>
          </a:prstGeom>
        </p:spPr>
      </p:pic>
      <p:pic>
        <p:nvPicPr>
          <p:cNvPr id="13" name="Picture 12">
            <a:extLst>
              <a:ext uri="{FF2B5EF4-FFF2-40B4-BE49-F238E27FC236}">
                <a16:creationId xmlns:a16="http://schemas.microsoft.com/office/drawing/2014/main" id="{75C22A20-42E5-4C71-8EBD-8E76FB4F8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29" y="2004810"/>
            <a:ext cx="1167957" cy="1648495"/>
          </a:xfrm>
          <a:prstGeom prst="rect">
            <a:avLst/>
          </a:prstGeom>
        </p:spPr>
      </p:pic>
      <p:cxnSp>
        <p:nvCxnSpPr>
          <p:cNvPr id="15" name="Straight Connector 14">
            <a:extLst>
              <a:ext uri="{FF2B5EF4-FFF2-40B4-BE49-F238E27FC236}">
                <a16:creationId xmlns:a16="http://schemas.microsoft.com/office/drawing/2014/main" id="{6C54EBB4-981E-4577-91A1-C4B358EDFC6E}"/>
              </a:ext>
            </a:extLst>
          </p:cNvPr>
          <p:cNvCxnSpPr/>
          <p:nvPr/>
        </p:nvCxnSpPr>
        <p:spPr>
          <a:xfrm>
            <a:off x="6138930" y="1330823"/>
            <a:ext cx="3005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62BBA3-C45C-454A-8ED6-32B94FF986D9}"/>
              </a:ext>
            </a:extLst>
          </p:cNvPr>
          <p:cNvSpPr txBox="1"/>
          <p:nvPr/>
        </p:nvSpPr>
        <p:spPr>
          <a:xfrm>
            <a:off x="7112817" y="982182"/>
            <a:ext cx="1618135" cy="369332"/>
          </a:xfrm>
          <a:prstGeom prst="rect">
            <a:avLst/>
          </a:prstGeom>
          <a:noFill/>
        </p:spPr>
        <p:txBody>
          <a:bodyPr wrap="none" rtlCol="0">
            <a:spAutoFit/>
          </a:bodyPr>
          <a:lstStyle/>
          <a:p>
            <a:r>
              <a:rPr lang="en-US" dirty="0">
                <a:solidFill>
                  <a:schemeClr val="bg1"/>
                </a:solidFill>
              </a:rPr>
              <a:t>NJSIG UPDATES</a:t>
            </a:r>
          </a:p>
        </p:txBody>
      </p:sp>
      <p:sp>
        <p:nvSpPr>
          <p:cNvPr id="17" name="TextBox 16">
            <a:extLst>
              <a:ext uri="{FF2B5EF4-FFF2-40B4-BE49-F238E27FC236}">
                <a16:creationId xmlns:a16="http://schemas.microsoft.com/office/drawing/2014/main" id="{ADCCAD28-BA23-4B65-8597-982B89F9BA61}"/>
              </a:ext>
            </a:extLst>
          </p:cNvPr>
          <p:cNvSpPr txBox="1"/>
          <p:nvPr/>
        </p:nvSpPr>
        <p:spPr>
          <a:xfrm>
            <a:off x="3733800" y="3650159"/>
            <a:ext cx="5208798" cy="830997"/>
          </a:xfrm>
          <a:prstGeom prst="rect">
            <a:avLst/>
          </a:prstGeom>
          <a:noFill/>
        </p:spPr>
        <p:txBody>
          <a:bodyPr wrap="none" rtlCol="0">
            <a:spAutoFit/>
          </a:bodyPr>
          <a:lstStyle/>
          <a:p>
            <a:r>
              <a:rPr lang="en-US" sz="4800" dirty="0">
                <a:solidFill>
                  <a:schemeClr val="bg1"/>
                </a:solidFill>
              </a:rPr>
              <a:t>Joe Semptimphelter</a:t>
            </a:r>
          </a:p>
        </p:txBody>
      </p:sp>
      <p:sp>
        <p:nvSpPr>
          <p:cNvPr id="18" name="TextBox 17">
            <a:extLst>
              <a:ext uri="{FF2B5EF4-FFF2-40B4-BE49-F238E27FC236}">
                <a16:creationId xmlns:a16="http://schemas.microsoft.com/office/drawing/2014/main" id="{2D56E8D3-C2C1-41E4-99C5-B5C467258F5F}"/>
              </a:ext>
            </a:extLst>
          </p:cNvPr>
          <p:cNvSpPr txBox="1"/>
          <p:nvPr/>
        </p:nvSpPr>
        <p:spPr>
          <a:xfrm>
            <a:off x="4921081" y="4375130"/>
            <a:ext cx="3889143" cy="646331"/>
          </a:xfrm>
          <a:prstGeom prst="rect">
            <a:avLst/>
          </a:prstGeom>
          <a:noFill/>
        </p:spPr>
        <p:txBody>
          <a:bodyPr wrap="none" rtlCol="0">
            <a:spAutoFit/>
          </a:bodyPr>
          <a:lstStyle/>
          <a:p>
            <a:pPr algn="r"/>
            <a:r>
              <a:rPr lang="en-US" dirty="0">
                <a:solidFill>
                  <a:schemeClr val="bg1"/>
                </a:solidFill>
              </a:rPr>
              <a:t>Senior Business Development Specialist</a:t>
            </a:r>
          </a:p>
          <a:p>
            <a:pPr algn="r"/>
            <a:r>
              <a:rPr lang="en-US" dirty="0">
                <a:solidFill>
                  <a:schemeClr val="bg1"/>
                </a:solidFill>
              </a:rPr>
              <a:t>New Jersey Schools Insurance Group</a:t>
            </a:r>
          </a:p>
        </p:txBody>
      </p:sp>
    </p:spTree>
    <p:extLst>
      <p:ext uri="{BB962C8B-B14F-4D97-AF65-F5344CB8AC3E}">
        <p14:creationId xmlns:p14="http://schemas.microsoft.com/office/powerpoint/2010/main" val="15432833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Commercial General Liability Coverage Form</a:t>
            </a:r>
          </a:p>
          <a:p>
            <a:pPr algn="l">
              <a:spcBef>
                <a:spcPts val="0"/>
              </a:spcBef>
            </a:pPr>
            <a:endParaRPr lang="en-US" sz="16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Extensions:</a:t>
            </a:r>
          </a:p>
          <a:p>
            <a:pPr marR="0" algn="l"/>
            <a:r>
              <a:rPr lang="en-US" sz="1600" i="0" strike="noStrike" baseline="0" dirty="0">
                <a:solidFill>
                  <a:srgbClr val="000000"/>
                </a:solidFill>
                <a:latin typeface="Arial" panose="020B0604020202020204" pitchFamily="34" charset="0"/>
                <a:cs typeface="Arial" panose="020B0604020202020204" pitchFamily="34" charset="0"/>
              </a:rPr>
              <a:t>No general aggregate</a:t>
            </a:r>
          </a:p>
          <a:p>
            <a:pPr marR="0" algn="l"/>
            <a:r>
              <a:rPr lang="en-US" sz="1600" i="0" strike="noStrike" baseline="0" dirty="0">
                <a:solidFill>
                  <a:srgbClr val="000000"/>
                </a:solidFill>
                <a:latin typeface="Arial" panose="020B0604020202020204" pitchFamily="34" charset="0"/>
                <a:cs typeface="Arial" panose="020B0604020202020204" pitchFamily="34" charset="0"/>
              </a:rPr>
              <a:t>Contractual Liability Personal Injury / Advertising Injury Liability Expanded “Personal Injury” definition for law enforcement operations</a:t>
            </a:r>
          </a:p>
          <a:p>
            <a:pPr marR="0" algn="l"/>
            <a:r>
              <a:rPr lang="en-US" sz="1600" i="0" strike="noStrike" baseline="0" dirty="0">
                <a:solidFill>
                  <a:srgbClr val="000000"/>
                </a:solidFill>
                <a:latin typeface="Arial" panose="020B0604020202020204" pitchFamily="34" charset="0"/>
                <a:cs typeface="Arial" panose="020B0604020202020204" pitchFamily="34" charset="0"/>
              </a:rPr>
              <a:t>Host Liquor Liability</a:t>
            </a:r>
          </a:p>
          <a:p>
            <a:pPr marR="0" algn="l"/>
            <a:r>
              <a:rPr lang="en-US" sz="1600" i="0" strike="noStrike" baseline="0" dirty="0">
                <a:solidFill>
                  <a:srgbClr val="000000"/>
                </a:solidFill>
                <a:latin typeface="Arial" panose="020B0604020202020204" pitchFamily="34" charset="0"/>
                <a:cs typeface="Arial" panose="020B0604020202020204" pitchFamily="34" charset="0"/>
              </a:rPr>
              <a:t>Broad Form Property Damage</a:t>
            </a:r>
          </a:p>
          <a:p>
            <a:pPr marR="0" algn="l"/>
            <a:r>
              <a:rPr lang="en-US" sz="1600" i="0" strike="noStrike" baseline="0" dirty="0">
                <a:solidFill>
                  <a:srgbClr val="000000"/>
                </a:solidFill>
                <a:latin typeface="Arial" panose="020B0604020202020204" pitchFamily="34" charset="0"/>
                <a:cs typeface="Arial" panose="020B0604020202020204" pitchFamily="34" charset="0"/>
              </a:rPr>
              <a:t>Incidental Medical Malpractice, including athletic trainers and school nurses</a:t>
            </a:r>
          </a:p>
          <a:p>
            <a:pPr marR="0" algn="l"/>
            <a:r>
              <a:rPr lang="en-US" sz="1600" i="0" strike="noStrike" baseline="0" dirty="0">
                <a:solidFill>
                  <a:srgbClr val="000000"/>
                </a:solidFill>
                <a:latin typeface="Arial" panose="020B0604020202020204" pitchFamily="34" charset="0"/>
                <a:cs typeface="Arial" panose="020B0604020202020204" pitchFamily="34" charset="0"/>
              </a:rPr>
              <a:t>Unmanned Aircraft Systems / Drones Liability (total weight less than 10 pounds; owned or operated by the insured in compliance with current FAA regulations)</a:t>
            </a:r>
          </a:p>
          <a:p>
            <a:pPr marR="0" algn="l"/>
            <a:r>
              <a:rPr lang="en-US" sz="1600" i="0" strike="noStrike" baseline="0" dirty="0">
                <a:solidFill>
                  <a:srgbClr val="000000"/>
                </a:solidFill>
                <a:latin typeface="Arial" panose="020B0604020202020204" pitchFamily="34" charset="0"/>
                <a:cs typeface="Arial" panose="020B0604020202020204" pitchFamily="34" charset="0"/>
              </a:rPr>
              <a:t>Watercraft Liability (owned, under 50’ in length; non-owned, no length limitation)</a:t>
            </a:r>
          </a:p>
          <a:p>
            <a:pPr marR="0" algn="l"/>
            <a:r>
              <a:rPr lang="en-US" sz="1600" i="0" strike="noStrike" baseline="0" dirty="0">
                <a:solidFill>
                  <a:srgbClr val="000000"/>
                </a:solidFill>
                <a:latin typeface="Arial" panose="020B0604020202020204" pitchFamily="34" charset="0"/>
                <a:cs typeface="Arial" panose="020B0604020202020204" pitchFamily="34" charset="0"/>
              </a:rPr>
              <a:t>Extended Bodily Injury</a:t>
            </a:r>
          </a:p>
          <a:p>
            <a:pPr marR="0" algn="l"/>
            <a:r>
              <a:rPr lang="en-US" sz="1600" i="0" strike="noStrike" baseline="0" dirty="0">
                <a:solidFill>
                  <a:srgbClr val="000000"/>
                </a:solidFill>
                <a:latin typeface="Arial" panose="020B0604020202020204" pitchFamily="34" charset="0"/>
                <a:cs typeface="Arial" panose="020B0604020202020204" pitchFamily="34" charset="0"/>
              </a:rPr>
              <a:t>Statutory compliance –Section 18A $100,000 limit</a:t>
            </a:r>
          </a:p>
          <a:p>
            <a:pPr marR="0" algn="l"/>
            <a:r>
              <a:rPr lang="en-US" sz="1600" i="0" strike="noStrike" baseline="0" dirty="0">
                <a:solidFill>
                  <a:srgbClr val="000000"/>
                </a:solidFill>
                <a:latin typeface="Arial" panose="020B0604020202020204" pitchFamily="34" charset="0"/>
                <a:cs typeface="Arial" panose="020B0604020202020204" pitchFamily="34" charset="0"/>
              </a:rPr>
              <a:t>Notice / Knowledge of Occurrence Endorsement</a:t>
            </a:r>
          </a:p>
          <a:p>
            <a:pPr marR="0" algn="l"/>
            <a:r>
              <a:rPr lang="en-US" sz="1600" i="0" strike="noStrike" baseline="0" dirty="0">
                <a:solidFill>
                  <a:srgbClr val="000000"/>
                </a:solidFill>
                <a:latin typeface="Arial" panose="020B0604020202020204" pitchFamily="34" charset="0"/>
                <a:cs typeface="Arial" panose="020B0604020202020204" pitchFamily="34" charset="0"/>
              </a:rPr>
              <a:t>NJSIG will offer a discount on General Liability with proof of Student Accident coverage </a:t>
            </a:r>
          </a:p>
          <a:p>
            <a:pPr marR="0" algn="l"/>
            <a:r>
              <a:rPr lang="en-US" sz="1600" dirty="0">
                <a:solidFill>
                  <a:srgbClr val="000000"/>
                </a:solidFill>
                <a:latin typeface="Arial" panose="020B0604020202020204" pitchFamily="34" charset="0"/>
                <a:cs typeface="Arial" panose="020B0604020202020204" pitchFamily="34" charset="0"/>
              </a:rPr>
              <a:t>Unintentional Errors &amp; Omissions Endorsement</a:t>
            </a:r>
            <a:endParaRPr lang="en-US" sz="1600" i="0" strike="noStrike" baseline="0" dirty="0">
              <a:solidFill>
                <a:srgbClr val="000000"/>
              </a:solidFill>
              <a:latin typeface="Arial" panose="020B0604020202020204" pitchFamily="34" charset="0"/>
              <a:cs typeface="Arial" panose="020B0604020202020204" pitchFamily="34" charset="0"/>
            </a:endParaRPr>
          </a:p>
          <a:p>
            <a:pPr marR="0" algn="l"/>
            <a:endParaRPr lang="en-US" sz="1800" b="0" i="0" u="sng" strike="noStrike" baseline="0" dirty="0">
              <a:solidFill>
                <a:srgbClr val="000000"/>
              </a:solidFill>
              <a:latin typeface="Arial" panose="020B0604020202020204" pitchFamily="34" charset="0"/>
            </a:endParaRPr>
          </a:p>
          <a:p>
            <a:pPr marR="0" algn="l"/>
            <a:endParaRPr lang="en-US" sz="1800" b="0" i="0" u="sng" strike="noStrike" baseline="0" dirty="0">
              <a:solidFill>
                <a:srgbClr val="000000"/>
              </a:solidFill>
              <a:latin typeface="Arial" panose="020B0604020202020204" pitchFamily="34" charset="0"/>
            </a:endParaRPr>
          </a:p>
          <a:p>
            <a:pPr marR="0" algn="l"/>
            <a:endParaRPr lang="en-US" sz="1800" b="0" i="0" u="sng" strike="noStrike" baseline="0" dirty="0">
              <a:solidFill>
                <a:srgbClr val="000000"/>
              </a:solidFill>
              <a:latin typeface="Arial" panose="020B0604020202020204" pitchFamily="34" charset="0"/>
            </a:endParaRPr>
          </a:p>
          <a:p>
            <a:pPr marR="0" algn="l"/>
            <a:endParaRPr lang="en-US" sz="1800" b="0" i="0" u="sng" strike="noStrike" baseline="0" dirty="0">
              <a:solidFill>
                <a:srgbClr val="000000"/>
              </a:solidFill>
              <a:latin typeface="Arial" panose="020B0604020202020204" pitchFamily="34" charset="0"/>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GL</a:t>
            </a:r>
          </a:p>
        </p:txBody>
      </p:sp>
    </p:spTree>
    <p:extLst>
      <p:ext uri="{BB962C8B-B14F-4D97-AF65-F5344CB8AC3E}">
        <p14:creationId xmlns:p14="http://schemas.microsoft.com/office/powerpoint/2010/main" val="22194998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265737"/>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Commercial Automobile Liability Coverage Form</a:t>
            </a:r>
          </a:p>
          <a:p>
            <a:pPr marL="0" indent="0" algn="l">
              <a:spcBef>
                <a:spcPts val="600"/>
              </a:spcBef>
              <a:buNone/>
            </a:pPr>
            <a:r>
              <a:rPr lang="en-US" sz="1600" b="0" i="0" u="none" strike="noStrike" baseline="0" dirty="0">
                <a:solidFill>
                  <a:srgbClr val="000000"/>
                </a:solidFill>
                <a:latin typeface="Arial" panose="020B0604020202020204" pitchFamily="34" charset="0"/>
                <a:cs typeface="Arial" panose="020B0604020202020204" pitchFamily="34" charset="0"/>
              </a:rPr>
              <a:t>Covering owned, non-owned and hired vehicles.</a:t>
            </a:r>
          </a:p>
          <a:p>
            <a:pPr marL="0" indent="0" algn="l">
              <a:spcBef>
                <a:spcPts val="0"/>
              </a:spcBef>
              <a:buNone/>
            </a:pPr>
            <a:endParaRPr lang="en-US" sz="16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Limits:</a:t>
            </a: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4F8D1C-3BAA-90BA-E62A-37E77653BC85}"/>
              </a:ext>
            </a:extLst>
          </p:cNvPr>
          <p:cNvPicPr>
            <a:picLocks noChangeAspect="1"/>
          </p:cNvPicPr>
          <p:nvPr/>
        </p:nvPicPr>
        <p:blipFill>
          <a:blip r:embed="rId4"/>
          <a:stretch>
            <a:fillRect/>
          </a:stretch>
        </p:blipFill>
        <p:spPr>
          <a:xfrm>
            <a:off x="1285399" y="1828799"/>
            <a:ext cx="7706201" cy="4209269"/>
          </a:xfrm>
          <a:prstGeom prst="rect">
            <a:avLst/>
          </a:prstGeom>
        </p:spPr>
      </p:pic>
      <p:sp>
        <p:nvSpPr>
          <p:cNvPr id="9" name="Title 1"/>
          <p:cNvSpPr txBox="1">
            <a:spLocks/>
          </p:cNvSpPr>
          <p:nvPr/>
        </p:nvSpPr>
        <p:spPr>
          <a:xfrm>
            <a:off x="-10057" y="304800"/>
            <a:ext cx="9144000" cy="6413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5400" dirty="0">
                <a:solidFill>
                  <a:schemeClr val="accent6">
                    <a:lumMod val="75000"/>
                  </a:schemeClr>
                </a:solidFill>
              </a:rPr>
              <a:t>Insurance Coverage:  AL</a:t>
            </a:r>
          </a:p>
        </p:txBody>
      </p:sp>
    </p:spTree>
    <p:extLst>
      <p:ext uri="{BB962C8B-B14F-4D97-AF65-F5344CB8AC3E}">
        <p14:creationId xmlns:p14="http://schemas.microsoft.com/office/powerpoint/2010/main" val="39257511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135063"/>
            <a:ext cx="8305801" cy="5265737"/>
          </a:xfrm>
        </p:spPr>
        <p:txBody>
          <a:bodyPr>
            <a:noAutofit/>
          </a:bodyPr>
          <a:lstStyle/>
          <a:p>
            <a:pPr marL="0" marR="0" indent="0" algn="l">
              <a:spcBef>
                <a:spcPts val="0"/>
              </a:spcBef>
              <a:buNone/>
            </a:pPr>
            <a:r>
              <a:rPr lang="en-US" sz="2000" b="1" i="0" u="sng" strike="noStrike" baseline="0" dirty="0">
                <a:solidFill>
                  <a:schemeClr val="tx2">
                    <a:lumMod val="75000"/>
                  </a:schemeClr>
                </a:solidFill>
                <a:latin typeface="Arial" panose="020B0604020202020204" pitchFamily="34" charset="0"/>
                <a:cs typeface="Arial" panose="020B0604020202020204" pitchFamily="34" charset="0"/>
              </a:rPr>
              <a:t>Hired Car</a:t>
            </a:r>
            <a:r>
              <a:rPr lang="en-US" sz="2000" b="1" u="sng" dirty="0">
                <a:solidFill>
                  <a:schemeClr val="tx2">
                    <a:lumMod val="75000"/>
                  </a:schemeClr>
                </a:solidFill>
                <a:latin typeface="Arial" panose="020B0604020202020204" pitchFamily="34" charset="0"/>
                <a:cs typeface="Arial" panose="020B0604020202020204" pitchFamily="34" charset="0"/>
              </a:rPr>
              <a:t> Physical Damage Coverage Form:</a:t>
            </a:r>
          </a:p>
          <a:p>
            <a:pPr marL="0" marR="0" indent="0" algn="l">
              <a:spcBef>
                <a:spcPts val="600"/>
              </a:spcBef>
              <a:buNone/>
            </a:pPr>
            <a:endParaRPr lang="en-US" sz="1800" b="0" i="0" strike="noStrike" baseline="0" dirty="0">
              <a:solidFill>
                <a:srgbClr val="000000"/>
              </a:solidFill>
              <a:latin typeface="Arial" panose="020B0604020202020204" pitchFamily="34" charset="0"/>
              <a:cs typeface="Arial" panose="020B0604020202020204" pitchFamily="34" charset="0"/>
            </a:endParaRPr>
          </a:p>
          <a:p>
            <a:pPr marL="0" marR="0" indent="0" algn="l">
              <a:spcBef>
                <a:spcPts val="600"/>
              </a:spcBef>
              <a:buNone/>
            </a:pPr>
            <a:r>
              <a:rPr lang="en-US" sz="1800" b="0" i="0" strike="noStrike" baseline="0" dirty="0">
                <a:solidFill>
                  <a:srgbClr val="000000"/>
                </a:solidFill>
                <a:latin typeface="Arial" panose="020B0604020202020204" pitchFamily="34" charset="0"/>
                <a:cs typeface="Arial" panose="020B0604020202020204" pitchFamily="34" charset="0"/>
              </a:rPr>
              <a:t>Covers loss to a hired auto in any one loss subject to the lesser of:</a:t>
            </a:r>
          </a:p>
          <a:p>
            <a:pPr>
              <a:spcBef>
                <a:spcPts val="600"/>
              </a:spcBef>
              <a:buFont typeface="+mj-lt"/>
              <a:buAutoNum type="arabicPeriod"/>
            </a:pPr>
            <a:r>
              <a:rPr lang="en-US" sz="1800" b="0" i="0" strike="noStrike" baseline="0" dirty="0">
                <a:solidFill>
                  <a:srgbClr val="000000"/>
                </a:solidFill>
                <a:latin typeface="Arial" panose="020B0604020202020204" pitchFamily="34" charset="0"/>
                <a:cs typeface="Arial" panose="020B0604020202020204" pitchFamily="34" charset="0"/>
              </a:rPr>
              <a:t>$110,000 limit; or</a:t>
            </a:r>
          </a:p>
          <a:p>
            <a:pPr>
              <a:spcBef>
                <a:spcPts val="600"/>
              </a:spcBef>
              <a:buFont typeface="+mj-lt"/>
              <a:buAutoNum type="arabicPeriod"/>
            </a:pPr>
            <a:r>
              <a:rPr lang="en-US" sz="1800" b="0" i="0" strike="noStrike" baseline="0" dirty="0">
                <a:solidFill>
                  <a:srgbClr val="000000"/>
                </a:solidFill>
                <a:latin typeface="Arial" panose="020B0604020202020204" pitchFamily="34" charset="0"/>
                <a:cs typeface="Arial" panose="020B0604020202020204" pitchFamily="34" charset="0"/>
              </a:rPr>
              <a:t>The actual cash value of the damage or stolen property at the time of loss</a:t>
            </a:r>
          </a:p>
          <a:p>
            <a:pPr>
              <a:spcBef>
                <a:spcPts val="600"/>
              </a:spcBef>
              <a:buFont typeface="+mj-lt"/>
              <a:buAutoNum type="arabicPeriod"/>
            </a:pPr>
            <a:r>
              <a:rPr lang="en-US" sz="1800" b="0" i="0" strike="noStrike" baseline="0" dirty="0">
                <a:solidFill>
                  <a:srgbClr val="000000"/>
                </a:solidFill>
                <a:latin typeface="Arial" panose="020B0604020202020204" pitchFamily="34" charset="0"/>
                <a:cs typeface="Arial" panose="020B0604020202020204" pitchFamily="34" charset="0"/>
              </a:rPr>
              <a:t>The actual cost to repair or replace damaged or stolen property with other property of like kind and quality</a:t>
            </a:r>
          </a:p>
          <a:p>
            <a:pPr>
              <a:spcBef>
                <a:spcPts val="600"/>
              </a:spcBef>
              <a:buFont typeface="+mj-lt"/>
              <a:buAutoNum type="arabicPeriod"/>
            </a:pPr>
            <a:r>
              <a:rPr lang="en-US" sz="1800" b="0" i="0" strike="noStrike" baseline="0" dirty="0">
                <a:solidFill>
                  <a:srgbClr val="000000"/>
                </a:solidFill>
                <a:latin typeface="Arial" panose="020B0604020202020204" pitchFamily="34" charset="0"/>
                <a:cs typeface="Arial" panose="020B0604020202020204" pitchFamily="34" charset="0"/>
              </a:rPr>
              <a:t>Subject to the same deductible as owned autos</a:t>
            </a:r>
          </a:p>
          <a:p>
            <a:pPr>
              <a:spcBef>
                <a:spcPts val="600"/>
              </a:spcBef>
              <a:buFont typeface="+mj-lt"/>
              <a:buAutoNum type="arabicPeriod"/>
            </a:pPr>
            <a:r>
              <a:rPr lang="en-US" sz="1800" b="0" i="0" strike="noStrike" baseline="0" dirty="0">
                <a:solidFill>
                  <a:srgbClr val="000000"/>
                </a:solidFill>
                <a:latin typeface="Arial" panose="020B0604020202020204" pitchFamily="34" charset="0"/>
                <a:cs typeface="Arial" panose="020B0604020202020204" pitchFamily="34" charset="0"/>
              </a:rPr>
              <a:t>Only applies if you purchase Auto Physical Damage</a:t>
            </a:r>
          </a:p>
          <a:p>
            <a:pPr>
              <a:spcBef>
                <a:spcPts val="600"/>
              </a:spcBef>
              <a:buFont typeface="+mj-lt"/>
              <a:buAutoNum type="arabicPeriod"/>
            </a:pPr>
            <a:r>
              <a:rPr lang="en-US" sz="1800" b="0" i="0" strike="noStrike" baseline="0" dirty="0">
                <a:solidFill>
                  <a:srgbClr val="000000"/>
                </a:solidFill>
                <a:latin typeface="Arial" panose="020B0604020202020204" pitchFamily="34" charset="0"/>
                <a:cs typeface="Arial" panose="020B0604020202020204" pitchFamily="34" charset="0"/>
              </a:rPr>
              <a:t>$1,000 employee/volunteer deductible reimbursement coverage (deductible doesn’t apply)</a:t>
            </a:r>
          </a:p>
          <a:p>
            <a:pPr>
              <a:spcBef>
                <a:spcPts val="0"/>
              </a:spcBef>
            </a:pPr>
            <a:endParaRPr lang="en-US" sz="1800" b="0" i="0" strike="noStrike" baseline="0" dirty="0">
              <a:solidFill>
                <a:srgbClr val="000000"/>
              </a:solidFill>
              <a:latin typeface="Arial" panose="020B0604020202020204" pitchFamily="34" charset="0"/>
              <a:cs typeface="Arial" panose="020B0604020202020204" pitchFamily="34" charset="0"/>
            </a:endParaRPr>
          </a:p>
          <a:p>
            <a:pPr marL="0" indent="0">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Automobile Physical Damage Coverage Form:</a:t>
            </a:r>
          </a:p>
          <a:p>
            <a:pPr marL="0" marR="28270" indent="0" algn="l">
              <a:spcBef>
                <a:spcPts val="600"/>
              </a:spcBef>
              <a:buNone/>
            </a:pPr>
            <a:r>
              <a:rPr lang="en-US" sz="1800" b="0" i="0" strike="noStrike" baseline="0" dirty="0">
                <a:solidFill>
                  <a:srgbClr val="000000"/>
                </a:solidFill>
                <a:latin typeface="Arial" panose="020B0604020202020204" pitchFamily="34" charset="0"/>
                <a:cs typeface="Arial" panose="020B0604020202020204" pitchFamily="34" charset="0"/>
              </a:rPr>
              <a:t>Replacement cost valuation for buses less than 10 years old and 17 passenger or over is automatically included at no additional charge.</a:t>
            </a:r>
            <a:endParaRPr lang="en-US" sz="1800" b="1" i="0" strike="noStrike" baseline="0" dirty="0">
              <a:solidFill>
                <a:srgbClr val="000000"/>
              </a:solidFill>
              <a:latin typeface="Arial" panose="020B0604020202020204" pitchFamily="34" charset="0"/>
              <a:cs typeface="Arial" panose="020B0604020202020204" pitchFamily="34" charset="0"/>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057" y="304800"/>
            <a:ext cx="9144000" cy="6413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5400" dirty="0">
                <a:solidFill>
                  <a:schemeClr val="accent6">
                    <a:lumMod val="75000"/>
                  </a:schemeClr>
                </a:solidFill>
              </a:rPr>
              <a:t>Insurance Coverage:  AL</a:t>
            </a:r>
          </a:p>
        </p:txBody>
      </p:sp>
    </p:spTree>
    <p:extLst>
      <p:ext uri="{BB962C8B-B14F-4D97-AF65-F5344CB8AC3E}">
        <p14:creationId xmlns:p14="http://schemas.microsoft.com/office/powerpoint/2010/main" val="39043065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8430" y="1385887"/>
            <a:ext cx="3962400" cy="747713"/>
          </a:xfrm>
        </p:spPr>
        <p:txBody>
          <a:bodyPr>
            <a:noAutofit/>
          </a:bodyPr>
          <a:lstStyle/>
          <a:p>
            <a:r>
              <a:rPr lang="en-US" sz="1800" b="1" u="sng" dirty="0">
                <a:solidFill>
                  <a:schemeClr val="tx2">
                    <a:lumMod val="75000"/>
                  </a:schemeClr>
                </a:solidFill>
                <a:latin typeface="Arial" panose="020B0604020202020204" pitchFamily="34" charset="0"/>
                <a:cs typeface="Arial" panose="020B0604020202020204" pitchFamily="34" charset="0"/>
              </a:rPr>
              <a:t>School Board Legal Liability </a:t>
            </a:r>
            <a:r>
              <a:rPr lang="en-US" sz="1200" b="1" u="sng" dirty="0">
                <a:solidFill>
                  <a:schemeClr val="tx2">
                    <a:lumMod val="75000"/>
                  </a:schemeClr>
                </a:solidFill>
                <a:latin typeface="Arial" panose="020B0604020202020204" pitchFamily="34" charset="0"/>
                <a:cs typeface="Arial" panose="020B0604020202020204" pitchFamily="34" charset="0"/>
              </a:rPr>
              <a:t>(SBLL)</a:t>
            </a:r>
          </a:p>
          <a:p>
            <a:r>
              <a:rPr lang="en-US" sz="1200" b="1" dirty="0">
                <a:solidFill>
                  <a:schemeClr val="tx2">
                    <a:lumMod val="75000"/>
                  </a:schemeClr>
                </a:solidFill>
                <a:latin typeface="Arial" panose="020B0604020202020204" pitchFamily="34" charset="0"/>
                <a:cs typeface="Arial" panose="020B0604020202020204" pitchFamily="34" charset="0"/>
              </a:rPr>
              <a:t>* also known as Errors &amp; Omissions </a:t>
            </a:r>
            <a:r>
              <a:rPr lang="en-US" sz="1600" b="1" dirty="0">
                <a:solidFill>
                  <a:schemeClr val="tx2">
                    <a:lumMod val="75000"/>
                  </a:schemeClr>
                </a:solidFill>
                <a:latin typeface="Arial" panose="020B0604020202020204" pitchFamily="34" charset="0"/>
                <a:cs typeface="Arial" panose="020B0604020202020204" pitchFamily="34" charset="0"/>
              </a:rPr>
              <a:t>(E&amp;O)</a:t>
            </a:r>
            <a:r>
              <a:rPr lang="en-US" sz="2200" b="1" dirty="0">
                <a:solidFill>
                  <a:schemeClr val="tx2">
                    <a:lumMod val="75000"/>
                  </a:schemeClr>
                </a:solidFill>
                <a:latin typeface="Arial" panose="020B0604020202020204" pitchFamily="34" charset="0"/>
                <a:cs typeface="Arial" panose="020B0604020202020204" pitchFamily="34" charset="0"/>
              </a:rPr>
              <a:t>    </a:t>
            </a: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159250" y="1371601"/>
            <a:ext cx="4832350" cy="6248400"/>
          </a:xfrm>
        </p:spPr>
        <p:txBody>
          <a:bodyPr>
            <a:normAutofit/>
          </a:bodyPr>
          <a:lstStyle/>
          <a:p>
            <a:pPr marL="0" indent="0" algn="just">
              <a:buNone/>
            </a:pPr>
            <a:r>
              <a:rPr lang="en-US" sz="2200" b="1" dirty="0">
                <a:solidFill>
                  <a:schemeClr val="tx2">
                    <a:lumMod val="75000"/>
                  </a:schemeClr>
                </a:solidFill>
                <a:latin typeface="Arial" panose="020B0604020202020204" pitchFamily="34" charset="0"/>
                <a:cs typeface="Arial" panose="020B0604020202020204" pitchFamily="34" charset="0"/>
              </a:rPr>
              <a:t>SBLL/E&amp;O - What it does:</a:t>
            </a:r>
          </a:p>
          <a:p>
            <a:pPr algn="just"/>
            <a:r>
              <a:rPr lang="en-US" sz="1500" b="1" dirty="0">
                <a:solidFill>
                  <a:schemeClr val="tx2">
                    <a:lumMod val="75000"/>
                  </a:schemeClr>
                </a:solidFill>
                <a:latin typeface="Arial" panose="020B0604020202020204" pitchFamily="34" charset="0"/>
                <a:cs typeface="Arial" panose="020B0604020202020204" pitchFamily="34" charset="0"/>
              </a:rPr>
              <a:t>SBLL</a:t>
            </a:r>
            <a:r>
              <a:rPr lang="en-US" sz="1500" dirty="0">
                <a:solidFill>
                  <a:schemeClr val="tx2">
                    <a:lumMod val="75000"/>
                  </a:schemeClr>
                </a:solidFill>
                <a:latin typeface="Arial" panose="020B0604020202020204" pitchFamily="34" charset="0"/>
                <a:cs typeface="Arial" panose="020B0604020202020204" pitchFamily="34" charset="0"/>
              </a:rPr>
              <a:t> defends and indemnifies the district for allegations of  negligent management. The most prevalent claims of this type are based on employment practices liability, such as harassment and discrimination. </a:t>
            </a:r>
          </a:p>
          <a:p>
            <a:pPr marL="0" indent="0" algn="just">
              <a:buNone/>
            </a:pPr>
            <a:endParaRPr lang="en-US" sz="1500" dirty="0">
              <a:solidFill>
                <a:schemeClr val="tx2">
                  <a:lumMod val="75000"/>
                </a:schemeClr>
              </a:solidFill>
              <a:latin typeface="Arial" panose="020B0604020202020204" pitchFamily="34" charset="0"/>
              <a:cs typeface="Arial" panose="020B0604020202020204" pitchFamily="34" charset="0"/>
            </a:endParaRPr>
          </a:p>
          <a:p>
            <a:pPr marL="0" indent="0" algn="just">
              <a:buNone/>
            </a:pPr>
            <a:r>
              <a:rPr lang="en-US" sz="2200" b="1" dirty="0">
                <a:solidFill>
                  <a:schemeClr val="tx2">
                    <a:lumMod val="75000"/>
                  </a:schemeClr>
                </a:solidFill>
                <a:latin typeface="Arial" panose="020B0604020202020204" pitchFamily="34" charset="0"/>
                <a:cs typeface="Arial" panose="020B0604020202020204" pitchFamily="34" charset="0"/>
              </a:rPr>
              <a:t>SBLL/E&amp;O - Cost containment:</a:t>
            </a:r>
          </a:p>
          <a:p>
            <a:pPr algn="just"/>
            <a:r>
              <a:rPr lang="en-US" sz="1500" dirty="0">
                <a:solidFill>
                  <a:schemeClr val="tx2">
                    <a:lumMod val="75000"/>
                  </a:schemeClr>
                </a:solidFill>
                <a:latin typeface="Arial" panose="020B0604020202020204" pitchFamily="34" charset="0"/>
                <a:cs typeface="Arial" panose="020B0604020202020204" pitchFamily="34" charset="0"/>
              </a:rPr>
              <a:t>Early settlements, which can be distasteful to the Board, can greatly reduces costs. Although some believe settlements invite other actions, large awards after costly litigation can garner significant attention. Expert, specialized legal defense can reduce indemnity costs. Staff training, a legal hotline and Board policies can reduce the frequency of claims.</a:t>
            </a:r>
          </a:p>
          <a:p>
            <a:pPr lvl="0" algn="just" fontAlgn="base"/>
            <a:r>
              <a:rPr lang="en-US" sz="1500" dirty="0">
                <a:solidFill>
                  <a:srgbClr val="17375E"/>
                </a:solidFill>
                <a:latin typeface="Arial" panose="020B0604020202020204" pitchFamily="34" charset="0"/>
                <a:cs typeface="Arial" panose="020B0604020202020204" pitchFamily="34" charset="0"/>
              </a:rPr>
              <a:t>New Jersey is a difficult legal venue for employment practices claims (NJ’s LAD is very plaintiff-friendly; fee shifting).</a:t>
            </a:r>
          </a:p>
          <a:p>
            <a:pPr marL="0" indent="0" algn="just">
              <a:buNone/>
            </a:pPr>
            <a:endParaRPr lang="en-US" sz="800" dirty="0">
              <a:solidFill>
                <a:schemeClr val="tx2">
                  <a:lumMod val="75000"/>
                </a:schemeClr>
              </a:solidFill>
              <a:latin typeface="Arial" panose="020B0604020202020204" pitchFamily="34" charset="0"/>
              <a:cs typeface="Arial" panose="020B0604020202020204" pitchFamily="34" charset="0"/>
            </a:endParaRPr>
          </a:p>
        </p:txBody>
      </p:sp>
      <p:pic>
        <p:nvPicPr>
          <p:cNvPr id="7" name="Picture 2" descr="C:\Users\lschilling\Desktop\shutterstock_420824008 [Convert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362200"/>
            <a:ext cx="4059260" cy="25812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SBLL</a:t>
            </a:r>
          </a:p>
        </p:txBody>
      </p:sp>
    </p:spTree>
    <p:extLst>
      <p:ext uri="{BB962C8B-B14F-4D97-AF65-F5344CB8AC3E}">
        <p14:creationId xmlns:p14="http://schemas.microsoft.com/office/powerpoint/2010/main" val="26746851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458201" cy="5410200"/>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School Board Legal Liability Coverage Form</a:t>
            </a:r>
          </a:p>
          <a:p>
            <a:pPr marL="0" marR="108110" indent="0">
              <a:spcBef>
                <a:spcPts val="600"/>
              </a:spcBef>
              <a:spcAft>
                <a:spcPts val="0"/>
              </a:spcAft>
              <a:buNone/>
            </a:pPr>
            <a:r>
              <a:rPr lang="en-US" sz="1600" dirty="0">
                <a:latin typeface="Arial" panose="020B0604020202020204" pitchFamily="34" charset="0"/>
                <a:cs typeface="Arial" panose="020B0604020202020204" pitchFamily="34" charset="0"/>
              </a:rPr>
              <a:t>Pay on behalf, claims-made policy covering only those claims first made and reported during the policy period.</a:t>
            </a:r>
          </a:p>
          <a:p>
            <a:pPr marL="0" marR="108110" indent="0">
              <a:spcBef>
                <a:spcPts val="0"/>
              </a:spcBef>
              <a:spcAft>
                <a:spcPts val="0"/>
              </a:spcAft>
              <a:buNone/>
            </a:pPr>
            <a:r>
              <a:rPr lang="en-US" sz="1600" dirty="0">
                <a:latin typeface="Arial" panose="020B0604020202020204" pitchFamily="34" charset="0"/>
                <a:cs typeface="Arial" panose="020B0604020202020204" pitchFamily="34" charset="0"/>
              </a:rPr>
              <a:t> </a:t>
            </a:r>
          </a:p>
          <a:p>
            <a:pPr marL="0" marR="108110" lvl="1" indent="0">
              <a:spcBef>
                <a:spcPts val="0"/>
              </a:spcBef>
              <a:spcAft>
                <a:spcPts val="0"/>
              </a:spcAft>
              <a:buSzPts val="1800"/>
              <a:buNone/>
              <a:tabLst>
                <a:tab pos="1457960" algn="l"/>
              </a:tabLst>
            </a:pPr>
            <a:r>
              <a:rPr lang="en-US" sz="1600" b="1" dirty="0">
                <a:latin typeface="Arial" panose="020B0604020202020204" pitchFamily="34" charset="0"/>
                <a:cs typeface="Arial" panose="020B0604020202020204" pitchFamily="34" charset="0"/>
              </a:rPr>
              <a:t>Coverage A:  </a:t>
            </a:r>
            <a:r>
              <a:rPr lang="en-US" sz="1600" dirty="0">
                <a:latin typeface="Arial" panose="020B0604020202020204" pitchFamily="34" charset="0"/>
                <a:cs typeface="Arial" panose="020B0604020202020204" pitchFamily="34" charset="0"/>
              </a:rPr>
              <a:t>Provides protection against “loss”, defined as monetary awards or judgments, sustained as damages, caused by a negligent act, error, omission, misstatement or misleading statement. Wrongful Employment Practices as defined including mental anguish and mental distress.</a:t>
            </a:r>
          </a:p>
          <a:p>
            <a:pPr marL="0" marR="108110" indent="0">
              <a:spcBef>
                <a:spcPts val="0"/>
              </a:spcBef>
              <a:spcAft>
                <a:spcPts val="0"/>
              </a:spcAft>
              <a:buNone/>
            </a:pPr>
            <a:r>
              <a:rPr lang="en-US" sz="1600" dirty="0">
                <a:latin typeface="Arial" panose="020B0604020202020204" pitchFamily="34" charset="0"/>
                <a:cs typeface="Arial" panose="020B0604020202020204" pitchFamily="34" charset="0"/>
              </a:rPr>
              <a:t> </a:t>
            </a:r>
          </a:p>
          <a:p>
            <a:pPr marL="0" marR="108110" lvl="1" indent="0">
              <a:lnSpc>
                <a:spcPct val="113000"/>
              </a:lnSpc>
              <a:spcBef>
                <a:spcPts val="0"/>
              </a:spcBef>
              <a:spcAft>
                <a:spcPts val="0"/>
              </a:spcAft>
              <a:buSzPts val="1800"/>
              <a:buNone/>
              <a:tabLst>
                <a:tab pos="1457960" algn="l"/>
              </a:tabLst>
            </a:pPr>
            <a:r>
              <a:rPr lang="en-US" sz="1600" b="1" dirty="0">
                <a:latin typeface="Arial" panose="020B0604020202020204" pitchFamily="34" charset="0"/>
                <a:cs typeface="Arial" panose="020B0604020202020204" pitchFamily="34" charset="0"/>
              </a:rPr>
              <a:t>Coverage B:  </a:t>
            </a:r>
            <a:r>
              <a:rPr lang="en-US" sz="1600" dirty="0">
                <a:latin typeface="Arial" panose="020B0604020202020204" pitchFamily="34" charset="0"/>
                <a:cs typeface="Arial" panose="020B0604020202020204" pitchFamily="34" charset="0"/>
              </a:rPr>
              <a:t>Provides defense costs and prevailing party’s attorneys fees  for specific administrative actions or suits.</a:t>
            </a:r>
          </a:p>
          <a:p>
            <a:pPr marL="0" marR="108110" lvl="1" indent="0">
              <a:spcBef>
                <a:spcPts val="0"/>
              </a:spcBef>
              <a:spcAft>
                <a:spcPts val="0"/>
              </a:spcAft>
              <a:buSzPts val="1800"/>
              <a:buNone/>
              <a:tabLst>
                <a:tab pos="1457960" algn="l"/>
              </a:tabLst>
            </a:pPr>
            <a:endParaRPr lang="en-US" sz="1050" b="1" u="heavy" dirty="0">
              <a:solidFill>
                <a:srgbClr val="1C749D"/>
              </a:solidFill>
              <a:effectLst/>
              <a:uFill>
                <a:solidFill>
                  <a:srgbClr val="1C749D"/>
                </a:solidFill>
              </a:uFill>
              <a:latin typeface="Arial" panose="020B0604020202020204" pitchFamily="34" charset="0"/>
              <a:ea typeface="Arial" panose="020B0604020202020204" pitchFamily="34" charset="0"/>
              <a:cs typeface="Arial" panose="020B0604020202020204" pitchFamily="34" charset="0"/>
            </a:endParaRPr>
          </a:p>
          <a:p>
            <a:pPr marL="0" marR="131420" lvl="1" indent="0">
              <a:spcBef>
                <a:spcPts val="0"/>
              </a:spcBef>
              <a:spcAft>
                <a:spcPts val="0"/>
              </a:spcAft>
              <a:buSzPts val="1800"/>
              <a:buNone/>
              <a:tabLst>
                <a:tab pos="1457960" algn="l"/>
              </a:tabLst>
            </a:pPr>
            <a:r>
              <a:rPr lang="en-US" sz="1800" b="1" dirty="0">
                <a:solidFill>
                  <a:schemeClr val="tx2">
                    <a:lumMod val="75000"/>
                  </a:schemeClr>
                </a:solidFill>
                <a:latin typeface="Arial" panose="020B0604020202020204" pitchFamily="34" charset="0"/>
                <a:cs typeface="Arial" panose="020B0604020202020204" pitchFamily="34" charset="0"/>
              </a:rPr>
              <a:t>Limits:</a:t>
            </a:r>
          </a:p>
          <a:p>
            <a:pPr marL="0" marR="108110" lvl="1" indent="0">
              <a:spcBef>
                <a:spcPts val="600"/>
              </a:spcBef>
              <a:spcAft>
                <a:spcPts val="0"/>
              </a:spcAft>
              <a:buSzPts val="1800"/>
              <a:buNone/>
              <a:tabLst>
                <a:tab pos="1457960" algn="l"/>
              </a:tabLst>
            </a:pPr>
            <a:r>
              <a:rPr lang="en-US" sz="1600" b="1" dirty="0">
                <a:latin typeface="Arial" panose="020B0604020202020204" pitchFamily="34" charset="0"/>
                <a:cs typeface="Arial" panose="020B0604020202020204" pitchFamily="34" charset="0"/>
              </a:rPr>
              <a:t>Coverage A:</a:t>
            </a:r>
            <a:r>
              <a:rPr lang="en-US" sz="1600" dirty="0">
                <a:latin typeface="Arial" panose="020B0604020202020204" pitchFamily="34" charset="0"/>
                <a:cs typeface="Arial" panose="020B0604020202020204" pitchFamily="34" charset="0"/>
              </a:rPr>
              <a:t>	Up to $31,000,000 limits available</a:t>
            </a:r>
          </a:p>
          <a:p>
            <a:pPr marL="0" marR="108110" lvl="1" indent="0">
              <a:spcBef>
                <a:spcPts val="600"/>
              </a:spcBef>
              <a:spcAft>
                <a:spcPts val="0"/>
              </a:spcAft>
              <a:buSzPts val="1800"/>
              <a:buNone/>
              <a:tabLst>
                <a:tab pos="1457960" algn="l"/>
              </a:tabLst>
            </a:pPr>
            <a:r>
              <a:rPr lang="en-US" sz="1600" b="1" dirty="0">
                <a:latin typeface="Arial" panose="020B0604020202020204" pitchFamily="34" charset="0"/>
                <a:cs typeface="Arial" panose="020B0604020202020204" pitchFamily="34" charset="0"/>
              </a:rPr>
              <a:t>Coverage B:</a:t>
            </a:r>
            <a:r>
              <a:rPr lang="en-US" sz="1600" dirty="0">
                <a:latin typeface="Arial" panose="020B0604020202020204" pitchFamily="34" charset="0"/>
                <a:cs typeface="Arial" panose="020B0604020202020204" pitchFamily="34" charset="0"/>
              </a:rPr>
              <a:t>	$50,000 / $150,000 or $100,000 / $300,000 or excluded</a:t>
            </a:r>
          </a:p>
          <a:p>
            <a:pPr marL="0" marR="108110" lvl="1" indent="0">
              <a:spcBef>
                <a:spcPts val="600"/>
              </a:spcBef>
              <a:spcAft>
                <a:spcPts val="0"/>
              </a:spcAft>
              <a:buSzPts val="1800"/>
              <a:buNone/>
              <a:tabLst>
                <a:tab pos="1457960" algn="l"/>
              </a:tabLst>
            </a:pPr>
            <a:r>
              <a:rPr lang="en-US" sz="1600" b="1" dirty="0">
                <a:latin typeface="Arial" panose="020B0604020202020204" pitchFamily="34" charset="0"/>
                <a:cs typeface="Arial" panose="020B0604020202020204" pitchFamily="34" charset="0"/>
              </a:rPr>
              <a:t>Communicable Disease Sublimit:   </a:t>
            </a:r>
            <a:r>
              <a:rPr lang="en-US" sz="1600" dirty="0">
                <a:latin typeface="Arial" panose="020B0604020202020204" pitchFamily="34" charset="0"/>
                <a:cs typeface="Arial" panose="020B0604020202020204" pitchFamily="34" charset="0"/>
              </a:rPr>
              <a:t>$1,000,000 per occurrence/$9,000,000 pool-wide annual aggregate limit (pool-wide annual aggregate limit shared with GL and Auto coverage)</a:t>
            </a:r>
          </a:p>
          <a:p>
            <a:pPr marL="0" marR="0" indent="0">
              <a:spcBef>
                <a:spcPts val="55"/>
              </a:spcBef>
              <a:spcAft>
                <a:spcPts val="0"/>
              </a:spcAft>
              <a:buNone/>
            </a:pPr>
            <a:endParaRPr lang="en-US" sz="1600" dirty="0">
              <a:latin typeface="Arial" panose="020B0604020202020204" pitchFamily="34" charset="0"/>
              <a:cs typeface="Arial" panose="020B0604020202020204" pitchFamily="34" charset="0"/>
            </a:endParaRPr>
          </a:p>
          <a:p>
            <a:pPr marL="0" indent="0">
              <a:spcBef>
                <a:spcPts val="55"/>
              </a:spcBef>
              <a:buNone/>
            </a:pPr>
            <a:r>
              <a:rPr lang="en-US" sz="1600" b="1" dirty="0">
                <a:solidFill>
                  <a:schemeClr val="tx2">
                    <a:lumMod val="75000"/>
                  </a:schemeClr>
                </a:solidFill>
                <a:latin typeface="Arial" panose="020B0604020202020204" pitchFamily="34" charset="0"/>
                <a:cs typeface="Arial" panose="020B0604020202020204" pitchFamily="34" charset="0"/>
              </a:rPr>
              <a:t>Deductible:</a:t>
            </a:r>
          </a:p>
          <a:p>
            <a:pPr marL="0" marR="0" indent="0">
              <a:spcBef>
                <a:spcPts val="55"/>
              </a:spcBef>
              <a:spcAft>
                <a:spcPts val="0"/>
              </a:spcAft>
              <a:buNone/>
            </a:pPr>
            <a:r>
              <a:rPr lang="en-US" sz="1600" dirty="0">
                <a:latin typeface="Arial" panose="020B0604020202020204" pitchFamily="34" charset="0"/>
                <a:cs typeface="Arial" panose="020B0604020202020204" pitchFamily="34" charset="0"/>
              </a:rPr>
              <a:t>Minimum deductible of $5,000 for districts with an ADA under 2,000 students.</a:t>
            </a:r>
          </a:p>
          <a:p>
            <a:pPr marL="0" marR="108110" indent="0">
              <a:spcBef>
                <a:spcPts val="0"/>
              </a:spcBef>
              <a:buNone/>
            </a:pPr>
            <a:endParaRPr lang="en-US" sz="1600" b="1" dirty="0">
              <a:solidFill>
                <a:schemeClr val="tx2">
                  <a:lumMod val="75000"/>
                </a:schemeClr>
              </a:solidFill>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057" y="304800"/>
            <a:ext cx="9144000" cy="6413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5400" dirty="0">
                <a:solidFill>
                  <a:schemeClr val="accent6">
                    <a:lumMod val="75000"/>
                  </a:schemeClr>
                </a:solidFill>
              </a:rPr>
              <a:t>Insurance Coverage:  SBLL</a:t>
            </a:r>
          </a:p>
        </p:txBody>
      </p:sp>
    </p:spTree>
    <p:extLst>
      <p:ext uri="{BB962C8B-B14F-4D97-AF65-F5344CB8AC3E}">
        <p14:creationId xmlns:p14="http://schemas.microsoft.com/office/powerpoint/2010/main" val="21162710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143000"/>
            <a:ext cx="8458201" cy="5029200"/>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School Board Legal Liability Coverage Form</a:t>
            </a:r>
          </a:p>
          <a:p>
            <a:pPr marL="0" marR="108110" indent="0">
              <a:spcBef>
                <a:spcPts val="0"/>
              </a:spcBef>
              <a:buNone/>
            </a:pPr>
            <a:endParaRPr lang="en-US" sz="1600" b="1" dirty="0">
              <a:solidFill>
                <a:schemeClr val="tx2">
                  <a:lumMod val="75000"/>
                </a:schemeClr>
              </a:solidFill>
              <a:latin typeface="Arial" panose="020B0604020202020204" pitchFamily="34" charset="0"/>
              <a:cs typeface="Arial" panose="020B0604020202020204" pitchFamily="34" charset="0"/>
            </a:endParaRPr>
          </a:p>
          <a:p>
            <a:pPr marL="0" marR="20110" indent="0" algn="l">
              <a:buNone/>
            </a:pPr>
            <a:r>
              <a:rPr lang="en-US" sz="1800" b="1" dirty="0">
                <a:solidFill>
                  <a:schemeClr val="tx2">
                    <a:lumMod val="75000"/>
                  </a:schemeClr>
                </a:solidFill>
                <a:latin typeface="Arial" panose="020B0604020202020204" pitchFamily="34" charset="0"/>
                <a:cs typeface="Arial" panose="020B0604020202020204" pitchFamily="34" charset="0"/>
              </a:rPr>
              <a:t>Definition of “Claim”:  </a:t>
            </a:r>
          </a:p>
          <a:p>
            <a:pPr marL="0" marR="20110" indent="0" algn="l">
              <a:buNone/>
            </a:pPr>
            <a:r>
              <a:rPr lang="en-US" sz="1600" strike="noStrike" baseline="0" dirty="0">
                <a:solidFill>
                  <a:srgbClr val="000000"/>
                </a:solidFill>
                <a:latin typeface="Arial" panose="020B0604020202020204" pitchFamily="34" charset="0"/>
                <a:cs typeface="Arial" panose="020B0604020202020204" pitchFamily="34" charset="0"/>
              </a:rPr>
              <a:t>Does not include:  Collective Bargaining Agreements; Public Employment Relations Commission Complaints; School Ethics Commission Complaints</a:t>
            </a:r>
          </a:p>
          <a:p>
            <a:pPr marL="0" indent="0" algn="l">
              <a:buNone/>
            </a:pPr>
            <a:endParaRPr lang="en-US" sz="1800" b="0" i="0" u="none" strike="noStrike" baseline="0" dirty="0">
              <a:solidFill>
                <a:srgbClr val="000000"/>
              </a:solidFill>
              <a:latin typeface="Arial" panose="020B0604020202020204" pitchFamily="34" charset="0"/>
              <a:cs typeface="Arial" panose="020B0604020202020204" pitchFamily="34" charset="0"/>
            </a:endParaRPr>
          </a:p>
          <a:p>
            <a:pPr marL="0" marR="131420" lvl="1" indent="0">
              <a:spcBef>
                <a:spcPts val="0"/>
              </a:spcBef>
              <a:buSzPts val="1800"/>
              <a:buNone/>
              <a:tabLst>
                <a:tab pos="1457960" algn="l"/>
              </a:tabLst>
            </a:pPr>
            <a:r>
              <a:rPr lang="en-US" sz="1800" b="1" dirty="0">
                <a:solidFill>
                  <a:schemeClr val="tx2">
                    <a:lumMod val="75000"/>
                  </a:schemeClr>
                </a:solidFill>
                <a:latin typeface="Arial" panose="020B0604020202020204" pitchFamily="34" charset="0"/>
                <a:cs typeface="Arial" panose="020B0604020202020204" pitchFamily="34" charset="0"/>
              </a:rPr>
              <a:t>Extensions:</a:t>
            </a:r>
          </a:p>
          <a:p>
            <a:pPr marR="0" algn="l">
              <a:spcBef>
                <a:spcPts val="600"/>
              </a:spcBef>
            </a:pPr>
            <a:r>
              <a:rPr lang="en-US" sz="1600" b="0" i="0" strike="noStrike" baseline="0" dirty="0">
                <a:solidFill>
                  <a:srgbClr val="000000"/>
                </a:solidFill>
                <a:latin typeface="Arial" panose="020B0604020202020204" pitchFamily="34" charset="0"/>
                <a:cs typeface="Arial" panose="020B0604020202020204" pitchFamily="34" charset="0"/>
              </a:rPr>
              <a:t>Prior Acts to 7-1-86, available subject to qualifications Defense costs, in addition to the annual aggregate limit of liability under Coverage A policy form Coverage for legal actions arising out of hiring, firing, promotion or demotion</a:t>
            </a:r>
          </a:p>
          <a:p>
            <a:pPr marR="0" algn="l">
              <a:spcBef>
                <a:spcPts val="600"/>
              </a:spcBef>
            </a:pPr>
            <a:r>
              <a:rPr lang="en-US" sz="1600" b="0" i="0" strike="noStrike" baseline="0" dirty="0">
                <a:solidFill>
                  <a:srgbClr val="000000"/>
                </a:solidFill>
                <a:latin typeface="Arial" panose="020B0604020202020204" pitchFamily="34" charset="0"/>
                <a:cs typeface="Arial" panose="020B0604020202020204" pitchFamily="34" charset="0"/>
              </a:rPr>
              <a:t>Coverage for alleged violation of federal or state civil rights</a:t>
            </a:r>
          </a:p>
          <a:p>
            <a:pPr marR="0" algn="l">
              <a:spcBef>
                <a:spcPts val="600"/>
              </a:spcBef>
            </a:pPr>
            <a:r>
              <a:rPr lang="en-US" sz="1600" b="0" i="0" strike="noStrike" baseline="0" dirty="0">
                <a:solidFill>
                  <a:srgbClr val="000000"/>
                </a:solidFill>
                <a:latin typeface="Arial" panose="020B0604020202020204" pitchFamily="34" charset="0"/>
                <a:cs typeface="Arial" panose="020B0604020202020204" pitchFamily="34" charset="0"/>
              </a:rPr>
              <a:t>Discrimination Coverage for employees and students</a:t>
            </a:r>
          </a:p>
          <a:p>
            <a:pPr marR="0" algn="l">
              <a:spcBef>
                <a:spcPts val="600"/>
              </a:spcBef>
            </a:pPr>
            <a:r>
              <a:rPr lang="en-US" sz="1600" b="0" i="0" strike="noStrike" baseline="0" dirty="0">
                <a:solidFill>
                  <a:srgbClr val="000000"/>
                </a:solidFill>
                <a:latin typeface="Arial" panose="020B0604020202020204" pitchFamily="34" charset="0"/>
                <a:cs typeface="Arial" panose="020B0604020202020204" pitchFamily="34" charset="0"/>
              </a:rPr>
              <a:t>Employment Practice Liability, Due Process Petition (IEP disputes) Defense Coverage </a:t>
            </a:r>
          </a:p>
          <a:p>
            <a:pPr marR="0" algn="l">
              <a:spcBef>
                <a:spcPts val="600"/>
              </a:spcBef>
            </a:pPr>
            <a:r>
              <a:rPr lang="en-US" sz="1600" b="0" i="0" strike="noStrike" baseline="0" dirty="0">
                <a:solidFill>
                  <a:srgbClr val="000000"/>
                </a:solidFill>
                <a:latin typeface="Arial" panose="020B0604020202020204" pitchFamily="34" charset="0"/>
                <a:cs typeface="Arial" panose="020B0604020202020204" pitchFamily="34" charset="0"/>
              </a:rPr>
              <a:t>Automatic 60-day reporting period; Optional one or two-year extended reporting period</a:t>
            </a:r>
          </a:p>
          <a:p>
            <a:pPr marR="0" algn="l">
              <a:spcBef>
                <a:spcPts val="600"/>
              </a:spcBef>
            </a:pPr>
            <a:r>
              <a:rPr lang="en-US" sz="1600" b="0" i="0" strike="noStrike" baseline="0" dirty="0">
                <a:solidFill>
                  <a:srgbClr val="000000"/>
                </a:solidFill>
                <a:latin typeface="Arial" panose="020B0604020202020204" pitchFamily="34" charset="0"/>
                <a:cs typeface="Arial" panose="020B0604020202020204" pitchFamily="34" charset="0"/>
              </a:rPr>
              <a:t>Front and back wages included</a:t>
            </a:r>
          </a:p>
          <a:p>
            <a:pPr marR="0" algn="l">
              <a:spcBef>
                <a:spcPts val="600"/>
              </a:spcBef>
            </a:pPr>
            <a:r>
              <a:rPr lang="en-US" sz="1600" b="0" i="0" strike="noStrike" baseline="0" dirty="0">
                <a:solidFill>
                  <a:srgbClr val="000000"/>
                </a:solidFill>
                <a:latin typeface="Arial" panose="020B0604020202020204" pitchFamily="34" charset="0"/>
                <a:cs typeface="Arial" panose="020B0604020202020204" pitchFamily="34" charset="0"/>
              </a:rPr>
              <a:t>Reasonable consent on claims added for most accounts</a:t>
            </a:r>
          </a:p>
          <a:p>
            <a:pPr marR="0" algn="l"/>
            <a:endParaRPr lang="en-US" sz="1800" b="0" i="0" u="sng" strike="noStrike" baseline="0" dirty="0">
              <a:solidFill>
                <a:srgbClr val="000000"/>
              </a:solidFill>
              <a:latin typeface="Arial" panose="020B0604020202020204" pitchFamily="34" charset="0"/>
            </a:endParaRPr>
          </a:p>
          <a:p>
            <a:pPr marR="0" algn="l"/>
            <a:endParaRPr lang="en-US" sz="1800" b="0" i="0" u="sng" strike="noStrike" baseline="0" dirty="0">
              <a:solidFill>
                <a:srgbClr val="000000"/>
              </a:solidFill>
              <a:latin typeface="Arial" panose="020B0604020202020204" pitchFamily="34" charset="0"/>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SBLL</a:t>
            </a:r>
          </a:p>
        </p:txBody>
      </p:sp>
    </p:spTree>
    <p:extLst>
      <p:ext uri="{BB962C8B-B14F-4D97-AF65-F5344CB8AC3E}">
        <p14:creationId xmlns:p14="http://schemas.microsoft.com/office/powerpoint/2010/main" val="3396927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884269"/>
            <a:ext cx="3533970" cy="4114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733800" y="1295401"/>
            <a:ext cx="5181600" cy="4953000"/>
          </a:xfrm>
        </p:spPr>
        <p:txBody>
          <a:bodyPr>
            <a:normAutofit fontScale="92500" lnSpcReduction="10000"/>
          </a:bodyPr>
          <a:lstStyle/>
          <a:p>
            <a:pPr marL="0" indent="0" algn="just">
              <a:buNone/>
            </a:pPr>
            <a:r>
              <a:rPr lang="en-US" sz="2200" b="1" dirty="0">
                <a:solidFill>
                  <a:schemeClr val="tx2">
                    <a:lumMod val="75000"/>
                  </a:schemeClr>
                </a:solidFill>
                <a:latin typeface="Arial" panose="020B0604020202020204" pitchFamily="34" charset="0"/>
                <a:cs typeface="Arial" panose="020B0604020202020204" pitchFamily="34" charset="0"/>
              </a:rPr>
              <a:t>Cyber - What It does</a:t>
            </a:r>
          </a:p>
          <a:p>
            <a:pPr marL="0" indent="0" algn="just">
              <a:buNone/>
            </a:pPr>
            <a:endParaRPr lang="en-US" sz="2200" b="1" dirty="0">
              <a:solidFill>
                <a:schemeClr val="tx2">
                  <a:lumMod val="75000"/>
                </a:schemeClr>
              </a:solidFill>
              <a:latin typeface="Arial" panose="020B0604020202020204" pitchFamily="34" charset="0"/>
              <a:cs typeface="Arial" panose="020B0604020202020204" pitchFamily="34" charset="0"/>
            </a:endParaRPr>
          </a:p>
          <a:p>
            <a:pPr algn="just"/>
            <a:r>
              <a:rPr lang="en-US" sz="1600" dirty="0">
                <a:solidFill>
                  <a:srgbClr val="17375E"/>
                </a:solidFill>
                <a:latin typeface="Arial" panose="020B0604020202020204" pitchFamily="34" charset="0"/>
                <a:cs typeface="Arial" panose="020B0604020202020204" pitchFamily="34" charset="0"/>
              </a:rPr>
              <a:t>Cyber insurance provides coverage in the event of a cyberattack or data breach (i.e., an attempt to steal, expose, alter, disable or destroy information through unauthorized access to a computer system). </a:t>
            </a:r>
          </a:p>
          <a:p>
            <a:pPr algn="just"/>
            <a:r>
              <a:rPr lang="en-US" sz="1600" dirty="0">
                <a:solidFill>
                  <a:srgbClr val="17375E"/>
                </a:solidFill>
                <a:latin typeface="Arial" panose="020B0604020202020204" pitchFamily="34" charset="0"/>
                <a:cs typeface="Arial" panose="020B0604020202020204" pitchFamily="34" charset="0"/>
              </a:rPr>
              <a:t>Cyber policies cannot prevent cyberattacks -- for that, schools need proper cyber security controls. But cyber policies can help in the event of an attack. </a:t>
            </a:r>
          </a:p>
          <a:p>
            <a:pPr algn="just"/>
            <a:r>
              <a:rPr lang="en-US" sz="1600" dirty="0">
                <a:solidFill>
                  <a:srgbClr val="17375E"/>
                </a:solidFill>
                <a:latin typeface="Arial" panose="020B0604020202020204" pitchFamily="34" charset="0"/>
                <a:cs typeface="Arial" panose="020B0604020202020204" pitchFamily="34" charset="0"/>
              </a:rPr>
              <a:t>Cyber policies often provide a professional response team that will immediately respond in the event of a cyberattack or breach. </a:t>
            </a:r>
          </a:p>
          <a:p>
            <a:pPr algn="just"/>
            <a:r>
              <a:rPr lang="en-US" sz="1600" dirty="0">
                <a:solidFill>
                  <a:srgbClr val="17375E"/>
                </a:solidFill>
                <a:latin typeface="Arial" panose="020B0604020202020204" pitchFamily="34" charset="0"/>
                <a:cs typeface="Arial" panose="020B0604020202020204" pitchFamily="34" charset="0"/>
              </a:rPr>
              <a:t>Cyber policies can also cover various expenses associated with data breaches, including investigation costs, legal fees, public relations costs, notification costs, credit monitoring, fines and penalties, and loss resulting from identity theft. </a:t>
            </a:r>
          </a:p>
          <a:p>
            <a:pPr algn="just"/>
            <a:r>
              <a:rPr lang="en-US" sz="1600" dirty="0">
                <a:solidFill>
                  <a:srgbClr val="17375E"/>
                </a:solidFill>
                <a:latin typeface="Arial" panose="020B0604020202020204" pitchFamily="34" charset="0"/>
                <a:cs typeface="Arial" panose="020B0604020202020204" pitchFamily="34" charset="0"/>
              </a:rPr>
              <a:t>Cyber policies may also cover property losses due to business interruption, data loss/destruction, equipment destruction, computer fraud, funds transfer loss, and cyber extortion (ransom).</a:t>
            </a:r>
          </a:p>
        </p:txBody>
      </p:sp>
      <p:sp>
        <p:nvSpPr>
          <p:cNvPr id="4" name="Text Placeholder 3"/>
          <p:cNvSpPr>
            <a:spLocks noGrp="1"/>
          </p:cNvSpPr>
          <p:nvPr>
            <p:ph type="body" sz="half" idx="2"/>
          </p:nvPr>
        </p:nvSpPr>
        <p:spPr>
          <a:xfrm>
            <a:off x="76200" y="1247775"/>
            <a:ext cx="3238500" cy="962025"/>
          </a:xfrm>
        </p:spPr>
        <p:txBody>
          <a:bodyPr>
            <a:normAutofit/>
          </a:bodyPr>
          <a:lstStyle/>
          <a:p>
            <a:r>
              <a:rPr lang="en-US" sz="2500" b="1" u="sng" dirty="0">
                <a:solidFill>
                  <a:schemeClr val="tx2">
                    <a:lumMod val="75000"/>
                  </a:schemeClr>
                </a:solidFill>
                <a:latin typeface="Arial" panose="020B0604020202020204" pitchFamily="34" charset="0"/>
                <a:cs typeface="Arial" panose="020B0604020202020204" pitchFamily="34" charset="0"/>
              </a:rPr>
              <a:t>Cyber Liability</a:t>
            </a:r>
            <a:endParaRPr lang="en-US" dirty="0">
              <a:latin typeface="Arial" panose="020B0604020202020204" pitchFamily="34" charset="0"/>
              <a:cs typeface="Arial" panose="020B0604020202020204" pitchFamily="34" charset="0"/>
            </a:endParaRPr>
          </a:p>
        </p:txBody>
      </p:sp>
      <p:pic>
        <p:nvPicPr>
          <p:cNvPr id="8"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70" y="2362200"/>
            <a:ext cx="3438330" cy="3279270"/>
          </a:xfrm>
          <a:prstGeom prst="rect">
            <a:avLst/>
          </a:prstGeom>
        </p:spPr>
      </p:pic>
      <p:sp>
        <p:nvSpPr>
          <p:cNvPr id="11" name="Rectangle 10"/>
          <p:cNvSpPr/>
          <p:nvPr/>
        </p:nvSpPr>
        <p:spPr>
          <a:xfrm>
            <a:off x="2531707" y="3124200"/>
            <a:ext cx="135293" cy="76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393475" y="3124200"/>
            <a:ext cx="138232" cy="77855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Cyber</a:t>
            </a:r>
          </a:p>
        </p:txBody>
      </p:sp>
    </p:spTree>
    <p:extLst>
      <p:ext uri="{BB962C8B-B14F-4D97-AF65-F5344CB8AC3E}">
        <p14:creationId xmlns:p14="http://schemas.microsoft.com/office/powerpoint/2010/main" val="12535642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486400"/>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Cyber Liability Coverage Form</a:t>
            </a:r>
          </a:p>
          <a:p>
            <a:pPr marL="0" indent="0" algn="l">
              <a:spcBef>
                <a:spcPts val="0"/>
              </a:spcBef>
              <a:buNone/>
            </a:pPr>
            <a:endParaRPr lang="en-US" sz="16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Limits:</a:t>
            </a: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0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r>
              <a:rPr lang="en-US" sz="1600" b="1" dirty="0">
                <a:solidFill>
                  <a:schemeClr val="tx2">
                    <a:lumMod val="75000"/>
                  </a:schemeClr>
                </a:solidFill>
                <a:latin typeface="Arial" panose="020B0604020202020204" pitchFamily="34" charset="0"/>
                <a:cs typeface="Arial" panose="020B0604020202020204" pitchFamily="34" charset="0"/>
              </a:rPr>
              <a:t>Coverage provided for:</a:t>
            </a:r>
          </a:p>
          <a:p>
            <a:pPr marR="108110">
              <a:spcBef>
                <a:spcPts val="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Data &amp; Network Liability</a:t>
            </a:r>
          </a:p>
          <a:p>
            <a:pPr marR="108110">
              <a:spcBef>
                <a:spcPts val="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Regulatory Defense &amp; Penalties</a:t>
            </a:r>
          </a:p>
          <a:p>
            <a:pPr marR="108110">
              <a:spcBef>
                <a:spcPts val="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Payment Card Liabilities &amp; Costs</a:t>
            </a:r>
          </a:p>
          <a:p>
            <a:pPr marR="108110">
              <a:spcBef>
                <a:spcPts val="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Media Liability</a:t>
            </a:r>
          </a:p>
          <a:p>
            <a:pPr marR="108110">
              <a:spcBef>
                <a:spcPts val="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Breach Responses Costs, including Legal Advice, IT Forensics, Notification Cost (including Call Center), Credit Monitoring, Public Relations</a:t>
            </a:r>
          </a:p>
          <a:p>
            <a:pPr marR="108110">
              <a:spcBef>
                <a:spcPts val="0"/>
              </a:spcBef>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R="108110">
              <a:spcBef>
                <a:spcPts val="600"/>
              </a:spcBef>
              <a:buFont typeface="Wingdings" panose="05000000000000000000" pitchFamily="2" charset="2"/>
              <a:buChar char="§"/>
            </a:pPr>
            <a:endParaRPr lang="en-US" sz="1600"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latin typeface="Arial" panose="020B0604020202020204" pitchFamily="34" charset="0"/>
              <a:cs typeface="Arial" panose="020B0604020202020204" pitchFamily="34" charset="0"/>
            </a:endParaRPr>
          </a:p>
          <a:p>
            <a:pPr marL="0" marR="78660" indent="0" algn="just">
              <a:buNone/>
            </a:pPr>
            <a:endParaRPr lang="en-US" sz="1400" dirty="0">
              <a:solidFill>
                <a:srgbClr val="000000"/>
              </a:solidFill>
              <a:latin typeface="Arial" panose="020B0604020202020204" pitchFamily="34" charset="0"/>
              <a:cs typeface="Arial" panose="020B0604020202020204" pitchFamily="34" charset="0"/>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1E93DE-02B0-4E85-A64F-FD2BF9715980}"/>
              </a:ext>
            </a:extLst>
          </p:cNvPr>
          <p:cNvPicPr>
            <a:picLocks noChangeAspect="1"/>
          </p:cNvPicPr>
          <p:nvPr/>
        </p:nvPicPr>
        <p:blipFill>
          <a:blip r:embed="rId4"/>
          <a:stretch>
            <a:fillRect/>
          </a:stretch>
        </p:blipFill>
        <p:spPr>
          <a:xfrm>
            <a:off x="1512277" y="1600200"/>
            <a:ext cx="6096000" cy="2686050"/>
          </a:xfrm>
          <a:prstGeom prst="rect">
            <a:avLst/>
          </a:prstGeom>
        </p:spPr>
      </p:pic>
      <p:sp>
        <p:nvSpPr>
          <p:cNvPr id="7"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Cyber</a:t>
            </a:r>
          </a:p>
        </p:txBody>
      </p:sp>
    </p:spTree>
    <p:extLst>
      <p:ext uri="{BB962C8B-B14F-4D97-AF65-F5344CB8AC3E}">
        <p14:creationId xmlns:p14="http://schemas.microsoft.com/office/powerpoint/2010/main" val="33178490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486400"/>
          </a:xfrm>
        </p:spPr>
        <p:txBody>
          <a:bodyPr>
            <a:noAutofit/>
          </a:bodyPr>
          <a:lstStyle/>
          <a:p>
            <a:pPr marL="0" marR="0" indent="0" algn="l">
              <a:spcBef>
                <a:spcPts val="0"/>
              </a:spcBef>
              <a:buNone/>
            </a:pPr>
            <a:r>
              <a:rPr lang="en-US" sz="2000" b="1" u="sng" dirty="0">
                <a:solidFill>
                  <a:schemeClr val="tx2">
                    <a:lumMod val="75000"/>
                  </a:schemeClr>
                </a:solidFill>
                <a:latin typeface="Arial" panose="020B0604020202020204" pitchFamily="34" charset="0"/>
                <a:cs typeface="Arial" panose="020B0604020202020204" pitchFamily="34" charset="0"/>
              </a:rPr>
              <a:t>Cyber Liability Coverage Form</a:t>
            </a:r>
          </a:p>
          <a:p>
            <a:pPr marL="0" indent="0" algn="l">
              <a:spcBef>
                <a:spcPts val="0"/>
              </a:spcBef>
              <a:buNone/>
            </a:pPr>
            <a:endParaRPr lang="en-US" sz="1600" b="0" i="0" u="none" strike="noStrike" baseline="0" dirty="0">
              <a:solidFill>
                <a:srgbClr val="000000"/>
              </a:solidFill>
              <a:latin typeface="Arial" panose="020B0604020202020204" pitchFamily="34" charset="0"/>
              <a:cs typeface="Arial" panose="020B0604020202020204" pitchFamily="34" charset="0"/>
            </a:endParaRPr>
          </a:p>
          <a:p>
            <a:pPr marL="0" marR="108110" indent="0">
              <a:spcBef>
                <a:spcPts val="0"/>
              </a:spcBef>
              <a:buNone/>
            </a:pPr>
            <a:r>
              <a:rPr lang="en-US" sz="1800" b="1" dirty="0">
                <a:solidFill>
                  <a:schemeClr val="tx2">
                    <a:lumMod val="75000"/>
                  </a:schemeClr>
                </a:solidFill>
                <a:latin typeface="Arial" panose="020B0604020202020204" pitchFamily="34" charset="0"/>
                <a:cs typeface="Arial" panose="020B0604020202020204" pitchFamily="34" charset="0"/>
              </a:rPr>
              <a:t>Deductibles:</a:t>
            </a:r>
          </a:p>
          <a:p>
            <a:pPr marL="0" indent="0">
              <a:buNone/>
            </a:pPr>
            <a:r>
              <a:rPr lang="en-US" sz="1600" b="0" i="0" u="none" strike="noStrike" baseline="0" dirty="0">
                <a:latin typeface="Arial" panose="020B0604020202020204" pitchFamily="34" charset="0"/>
                <a:cs typeface="Arial" panose="020B0604020202020204" pitchFamily="34" charset="0"/>
              </a:rPr>
              <a:t>The individual Beazley Insurance Company member retention remains at $500,000 per claim made.  However, NJSIG will reimburse members for a portion of their Beazley retention based on the following schedule:.</a:t>
            </a:r>
          </a:p>
          <a:p>
            <a:pPr>
              <a:spcBef>
                <a:spcPts val="600"/>
              </a:spcBef>
              <a:buFont typeface="Wingdings" panose="05000000000000000000" pitchFamily="2" charset="2"/>
              <a:buChar char="§"/>
            </a:pPr>
            <a:r>
              <a:rPr lang="en-US" sz="1600" b="0" i="0" u="none" strike="noStrike" baseline="0" dirty="0">
                <a:latin typeface="Arial" panose="020B0604020202020204" pitchFamily="34" charset="0"/>
                <a:cs typeface="Arial" panose="020B0604020202020204" pitchFamily="34" charset="0"/>
              </a:rPr>
              <a:t>Member total revenues that are </a:t>
            </a:r>
            <a:r>
              <a:rPr lang="en-US" sz="1600" b="0" i="0" u="sng" strike="noStrike" baseline="0" dirty="0">
                <a:latin typeface="Arial" panose="020B0604020202020204" pitchFamily="34" charset="0"/>
                <a:cs typeface="Arial" panose="020B0604020202020204" pitchFamily="34" charset="0"/>
              </a:rPr>
              <a:t>less than $100,000,000</a:t>
            </a:r>
            <a:r>
              <a:rPr lang="en-US" sz="1600" b="0" i="0" u="none" strike="noStrike" baseline="0" dirty="0">
                <a:latin typeface="Arial" panose="020B0604020202020204" pitchFamily="34" charset="0"/>
                <a:cs typeface="Arial" panose="020B0604020202020204" pitchFamily="34" charset="0"/>
              </a:rPr>
              <a:t>: </a:t>
            </a:r>
          </a:p>
          <a:p>
            <a:pPr lvl="1">
              <a:spcBef>
                <a:spcPts val="0"/>
              </a:spcBef>
              <a:buFont typeface="Courier New" panose="02070309020205020404" pitchFamily="49" charset="0"/>
              <a:buChar char="o"/>
            </a:pPr>
            <a:r>
              <a:rPr lang="en-US" sz="1600" b="0" i="0" u="none" strike="noStrike" baseline="0" dirty="0">
                <a:latin typeface="Arial" panose="020B0604020202020204" pitchFamily="34" charset="0"/>
                <a:cs typeface="Arial" panose="020B0604020202020204" pitchFamily="34" charset="0"/>
              </a:rPr>
              <a:t>Per claim standard deductible: $250,000. </a:t>
            </a:r>
          </a:p>
          <a:p>
            <a:pPr lvl="1">
              <a:spcBef>
                <a:spcPts val="0"/>
              </a:spcBef>
              <a:buFont typeface="Courier New" panose="02070309020205020404" pitchFamily="49" charset="0"/>
              <a:buChar char="o"/>
            </a:pPr>
            <a:r>
              <a:rPr lang="en-US" sz="1600" b="0" i="0" u="none" strike="noStrike" baseline="0" dirty="0">
                <a:latin typeface="Arial" panose="020B0604020202020204" pitchFamily="34" charset="0"/>
                <a:cs typeface="Arial" panose="020B0604020202020204" pitchFamily="34" charset="0"/>
              </a:rPr>
              <a:t>Per claim deductible only if the member satisfies the Minimum Cyber Security Controls criteria as defined in the “NJSIG Cyber Liability Fund Memorandum of Coverage” approved by the NJSIG Board of Trustees: </a:t>
            </a:r>
            <a:r>
              <a:rPr lang="en-US" sz="1600" b="0" i="0" u="none" strike="noStrike" baseline="0" dirty="0">
                <a:highlight>
                  <a:srgbClr val="FFFF00"/>
                </a:highlight>
                <a:latin typeface="Arial" panose="020B0604020202020204" pitchFamily="34" charset="0"/>
                <a:cs typeface="Arial" panose="020B0604020202020204" pitchFamily="34" charset="0"/>
              </a:rPr>
              <a:t>$25,000. </a:t>
            </a:r>
          </a:p>
          <a:p>
            <a:pPr>
              <a:spcBef>
                <a:spcPts val="600"/>
              </a:spcBef>
              <a:buFont typeface="Wingdings" panose="05000000000000000000" pitchFamily="2" charset="2"/>
              <a:buChar char="§"/>
            </a:pPr>
            <a:r>
              <a:rPr lang="en-US" sz="1600" b="0" i="0" u="none" strike="noStrike" baseline="0" dirty="0">
                <a:latin typeface="Arial" panose="020B0604020202020204" pitchFamily="34" charset="0"/>
                <a:cs typeface="Arial" panose="020B0604020202020204" pitchFamily="34" charset="0"/>
              </a:rPr>
              <a:t>Member total revenues that are </a:t>
            </a:r>
            <a:r>
              <a:rPr lang="en-US" sz="1600" b="0" i="0" u="sng" strike="noStrike" baseline="0" dirty="0">
                <a:latin typeface="Arial" panose="020B0604020202020204" pitchFamily="34" charset="0"/>
                <a:cs typeface="Arial" panose="020B0604020202020204" pitchFamily="34" charset="0"/>
              </a:rPr>
              <a:t>greater than or equal to $100,000,000</a:t>
            </a:r>
            <a:r>
              <a:rPr lang="en-US" sz="1600" b="0" i="0" u="none" strike="noStrike" baseline="0" dirty="0">
                <a:latin typeface="Arial" panose="020B0604020202020204" pitchFamily="34" charset="0"/>
                <a:cs typeface="Arial" panose="020B0604020202020204" pitchFamily="34" charset="0"/>
              </a:rPr>
              <a:t>:</a:t>
            </a:r>
          </a:p>
          <a:p>
            <a:pPr lvl="1">
              <a:spcBef>
                <a:spcPts val="0"/>
              </a:spcBef>
              <a:buFont typeface="Courier New" panose="02070309020205020404" pitchFamily="49" charset="0"/>
              <a:buChar char="o"/>
            </a:pPr>
            <a:r>
              <a:rPr lang="en-US" sz="1600" b="0" i="0" u="none" strike="noStrike" baseline="0" dirty="0">
                <a:latin typeface="Arial" panose="020B0604020202020204" pitchFamily="34" charset="0"/>
                <a:cs typeface="Arial" panose="020B0604020202020204" pitchFamily="34" charset="0"/>
              </a:rPr>
              <a:t>Per claim standard deductible: $250,000. </a:t>
            </a:r>
          </a:p>
          <a:p>
            <a:pPr lvl="1">
              <a:spcBef>
                <a:spcPts val="0"/>
              </a:spcBef>
              <a:buFont typeface="Courier New" panose="02070309020205020404" pitchFamily="49" charset="0"/>
              <a:buChar char="o"/>
            </a:pPr>
            <a:r>
              <a:rPr lang="en-US" sz="1600" b="0" i="0" u="none" strike="noStrike" baseline="0" dirty="0">
                <a:latin typeface="Arial" panose="020B0604020202020204" pitchFamily="34" charset="0"/>
                <a:cs typeface="Arial" panose="020B0604020202020204" pitchFamily="34" charset="0"/>
              </a:rPr>
              <a:t>Per claim deductible only if the member satisfies the Minimum Cyber Security Controls criteria as defined in the “NJSIG Cyber Liability Fund Memorandum of Coverage” approved by the NJSIG Board of Trustees: </a:t>
            </a:r>
            <a:r>
              <a:rPr lang="en-US" sz="1600" b="0" i="0" u="none" strike="noStrike" baseline="0" dirty="0">
                <a:highlight>
                  <a:srgbClr val="FFFF00"/>
                </a:highlight>
                <a:latin typeface="Arial" panose="020B0604020202020204" pitchFamily="34" charset="0"/>
                <a:cs typeface="Arial" panose="020B0604020202020204" pitchFamily="34" charset="0"/>
              </a:rPr>
              <a:t>$50,000. </a:t>
            </a:r>
          </a:p>
          <a:p>
            <a:pPr marL="0" indent="0">
              <a:spcBef>
                <a:spcPts val="0"/>
              </a:spcBef>
              <a:buNone/>
            </a:pPr>
            <a:endParaRPr lang="en-US" sz="1000" b="0" i="0" u="none" strike="noStrike" baseline="0" dirty="0">
              <a:latin typeface="Arial" panose="020B0604020202020204" pitchFamily="34" charset="0"/>
              <a:cs typeface="Arial" panose="020B0604020202020204" pitchFamily="34" charset="0"/>
            </a:endParaRPr>
          </a:p>
          <a:p>
            <a:pPr marL="0" indent="0">
              <a:spcBef>
                <a:spcPts val="0"/>
              </a:spcBef>
              <a:buNone/>
            </a:pPr>
            <a:r>
              <a:rPr lang="en-US" sz="1600" b="0" i="0" u="none" strike="noStrike" baseline="0" dirty="0">
                <a:latin typeface="Arial" panose="020B0604020202020204" pitchFamily="34" charset="0"/>
                <a:cs typeface="Arial" panose="020B0604020202020204" pitchFamily="34" charset="0"/>
              </a:rPr>
              <a:t>Whether a member met the Minimum Cyber Security Controls criteria at the time of the event will be determined by NJSIG, in conjunction with the cyber forensic investigator retained by Beazley Insurance Company, during the investigation into the cyber incident.</a:t>
            </a:r>
            <a:endParaRPr lang="en-US" sz="1600" b="1" dirty="0">
              <a:solidFill>
                <a:schemeClr val="tx2">
                  <a:lumMod val="75000"/>
                </a:schemeClr>
              </a:solidFill>
              <a:latin typeface="Arial" panose="020B0604020202020204" pitchFamily="34" charset="0"/>
              <a:cs typeface="Arial" panose="020B0604020202020204" pitchFamily="34" charset="0"/>
            </a:endParaRPr>
          </a:p>
          <a:p>
            <a:pPr marL="0" marR="108110" indent="0">
              <a:spcBef>
                <a:spcPts val="0"/>
              </a:spcBef>
              <a:buNone/>
            </a:pPr>
            <a:endParaRPr lang="en-US" sz="1800" b="1" dirty="0">
              <a:solidFill>
                <a:schemeClr val="tx2">
                  <a:lumMod val="75000"/>
                </a:schemeClr>
              </a:solidFill>
            </a:endParaRPr>
          </a:p>
          <a:p>
            <a:pPr marL="0" marR="108110" indent="0">
              <a:spcBef>
                <a:spcPts val="0"/>
              </a:spcBef>
              <a:buNone/>
            </a:pPr>
            <a:endParaRPr lang="en-US" sz="1800" b="1" dirty="0">
              <a:solidFill>
                <a:schemeClr val="tx2">
                  <a:lumMod val="75000"/>
                </a:schemeClr>
              </a:solidFill>
            </a:endParaRPr>
          </a:p>
          <a:p>
            <a:pPr marL="0" marR="108110" indent="0">
              <a:spcBef>
                <a:spcPts val="0"/>
              </a:spcBef>
              <a:buNone/>
            </a:pPr>
            <a:endParaRPr lang="en-US" sz="1800" b="1" dirty="0">
              <a:solidFill>
                <a:schemeClr val="tx2">
                  <a:lumMod val="75000"/>
                </a:schemeClr>
              </a:solidFill>
            </a:endParaRPr>
          </a:p>
          <a:p>
            <a:pPr marL="0" marR="108110" indent="0">
              <a:spcBef>
                <a:spcPts val="0"/>
              </a:spcBef>
              <a:buNone/>
            </a:pPr>
            <a:endParaRPr lang="en-US" sz="1800" b="1" dirty="0">
              <a:solidFill>
                <a:schemeClr val="tx2">
                  <a:lumMod val="75000"/>
                </a:schemeClr>
              </a:solidFill>
            </a:endParaRPr>
          </a:p>
          <a:p>
            <a:pPr marL="0" marR="108110" indent="0">
              <a:spcBef>
                <a:spcPts val="0"/>
              </a:spcBef>
              <a:buNone/>
            </a:pPr>
            <a:endParaRPr lang="en-US" sz="1800" b="1" dirty="0">
              <a:solidFill>
                <a:schemeClr val="tx2">
                  <a:lumMod val="75000"/>
                </a:schemeClr>
              </a:solidFill>
            </a:endParaRPr>
          </a:p>
          <a:p>
            <a:pPr marL="0" marR="108110" indent="0">
              <a:spcBef>
                <a:spcPts val="0"/>
              </a:spcBef>
              <a:buNone/>
            </a:pPr>
            <a:endParaRPr lang="en-US" sz="1800" b="1" dirty="0">
              <a:solidFill>
                <a:schemeClr val="tx2">
                  <a:lumMod val="75000"/>
                </a:schemeClr>
              </a:solidFill>
            </a:endParaRPr>
          </a:p>
          <a:p>
            <a:pPr marL="0" marR="108110" indent="0">
              <a:spcBef>
                <a:spcPts val="0"/>
              </a:spcBef>
              <a:buNone/>
            </a:pPr>
            <a:endParaRPr lang="en-US" sz="1800" b="1" dirty="0">
              <a:solidFill>
                <a:schemeClr val="tx2">
                  <a:lumMod val="75000"/>
                </a:schemeClr>
              </a:solidFill>
            </a:endParaRPr>
          </a:p>
          <a:p>
            <a:pPr marL="0" marR="108110" indent="0">
              <a:spcBef>
                <a:spcPts val="0"/>
              </a:spcBef>
              <a:buNone/>
            </a:pPr>
            <a:endParaRPr lang="en-US" sz="1800" b="1" dirty="0">
              <a:solidFill>
                <a:schemeClr val="tx2">
                  <a:lumMod val="75000"/>
                </a:schemeClr>
              </a:solidFill>
            </a:endParaRPr>
          </a:p>
          <a:p>
            <a:pPr marR="108110">
              <a:spcBef>
                <a:spcPts val="0"/>
              </a:spcBef>
              <a:buFont typeface="Wingdings" panose="05000000000000000000" pitchFamily="2" charset="2"/>
              <a:buChar char="§"/>
            </a:pPr>
            <a:endParaRPr lang="en-US" sz="1600" dirty="0"/>
          </a:p>
          <a:p>
            <a:pPr marR="108110">
              <a:spcBef>
                <a:spcPts val="600"/>
              </a:spcBef>
              <a:buFont typeface="Wingdings" panose="05000000000000000000" pitchFamily="2" charset="2"/>
              <a:buChar char="§"/>
            </a:pPr>
            <a:endParaRPr lang="en-US" sz="1600" dirty="0">
              <a:solidFill>
                <a:schemeClr val="tx2">
                  <a:lumMod val="75000"/>
                </a:schemeClr>
              </a:solidFill>
            </a:endParaRPr>
          </a:p>
          <a:p>
            <a:pPr marL="0" marR="108110" indent="0">
              <a:spcBef>
                <a:spcPts val="0"/>
              </a:spcBef>
              <a:buNone/>
            </a:pPr>
            <a:endParaRPr lang="en-US" sz="1800" b="1" dirty="0">
              <a:solidFill>
                <a:schemeClr val="tx2">
                  <a:lumMod val="75000"/>
                </a:schemeClr>
              </a:solidFill>
            </a:endParaRP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Cyber</a:t>
            </a:r>
          </a:p>
        </p:txBody>
      </p:sp>
    </p:spTree>
    <p:extLst>
      <p:ext uri="{BB962C8B-B14F-4D97-AF65-F5344CB8AC3E}">
        <p14:creationId xmlns:p14="http://schemas.microsoft.com/office/powerpoint/2010/main" val="3292505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4701" y="1409700"/>
            <a:ext cx="5676900" cy="4953000"/>
          </a:xfrm>
        </p:spPr>
        <p:txBody>
          <a:bodyPr>
            <a:normAutofit fontScale="62500" lnSpcReduction="20000"/>
          </a:bodyPr>
          <a:lstStyle/>
          <a:p>
            <a:pPr marL="0" marR="0" indent="0" algn="just">
              <a:spcBef>
                <a:spcPts val="420"/>
              </a:spcBef>
              <a:spcAft>
                <a:spcPts val="0"/>
              </a:spcAft>
              <a:buNone/>
              <a:tabLst>
                <a:tab pos="1701800" algn="l"/>
                <a:tab pos="1701800" algn="l"/>
              </a:tabLst>
            </a:pPr>
            <a:r>
              <a:rPr lang="en-US" sz="2900" b="1" u="heavy" dirty="0">
                <a:solidFill>
                  <a:srgbClr val="1C749D"/>
                </a:solidFill>
                <a:effectLst/>
                <a:uFill>
                  <a:solidFill>
                    <a:srgbClr val="1C749D"/>
                  </a:solidFill>
                </a:uFill>
                <a:latin typeface="Arial" panose="020B0604020202020204" pitchFamily="34" charset="0"/>
                <a:ea typeface="Arial" panose="020B0604020202020204" pitchFamily="34" charset="0"/>
                <a:cs typeface="Arial" panose="020B0604020202020204" pitchFamily="34" charset="0"/>
              </a:rPr>
              <a:t>Insured Persons</a:t>
            </a:r>
            <a:r>
              <a:rPr lang="en-US" sz="2900" b="1" dirty="0">
                <a:solidFill>
                  <a:srgbClr val="1C749D"/>
                </a:solidFill>
                <a:effectLst/>
                <a:latin typeface="Arial" panose="020B0604020202020204" pitchFamily="34" charset="0"/>
                <a:ea typeface="Arial" panose="020B0604020202020204" pitchFamily="34" charset="0"/>
                <a:cs typeface="Arial" panose="020B0604020202020204" pitchFamily="34" charset="0"/>
              </a:rPr>
              <a:t>:</a:t>
            </a:r>
          </a:p>
          <a:p>
            <a:pPr marL="0" marR="0" indent="0" algn="just">
              <a:lnSpc>
                <a:spcPct val="120000"/>
              </a:lnSpc>
              <a:spcBef>
                <a:spcPts val="600"/>
              </a:spcBef>
              <a:spcAft>
                <a:spcPts val="0"/>
              </a:spcAft>
              <a:buNone/>
              <a:tabLst>
                <a:tab pos="1701800" algn="l"/>
                <a:tab pos="1701800" algn="l"/>
              </a:tabLst>
            </a:pPr>
            <a:r>
              <a:rPr lang="en-US" sz="2100" dirty="0">
                <a:effectLst/>
                <a:latin typeface="Arial" panose="020B0604020202020204" pitchFamily="34" charset="0"/>
                <a:ea typeface="Arial" panose="020B0604020202020204" pitchFamily="34" charset="0"/>
                <a:cs typeface="Arial" panose="020B0604020202020204" pitchFamily="34" charset="0"/>
              </a:rPr>
              <a:t>School board members, administrators, employees, students anywhere. Parents, family members, volunteers, alumni and guests while on insured’s premises and attending or participating in an event or activity sponsored by the school district.</a:t>
            </a:r>
          </a:p>
          <a:p>
            <a:pPr marL="0" marR="0" indent="0" algn="just">
              <a:spcBef>
                <a:spcPts val="15"/>
              </a:spcBef>
              <a:spcAft>
                <a:spcPts val="0"/>
              </a:spcAft>
              <a:tabLst>
                <a:tab pos="1701800" algn="l"/>
                <a:tab pos="1701800" algn="l"/>
              </a:tabLst>
            </a:pPr>
            <a:endParaRPr lang="en-US" sz="2100" dirty="0">
              <a:effectLst/>
              <a:latin typeface="Arial" panose="020B0604020202020204" pitchFamily="34" charset="0"/>
              <a:ea typeface="Arial" panose="020B0604020202020204" pitchFamily="34" charset="0"/>
              <a:cs typeface="Arial" panose="020B0604020202020204" pitchFamily="34" charset="0"/>
            </a:endParaRPr>
          </a:p>
          <a:p>
            <a:pPr marL="0" marR="0" indent="0" algn="just">
              <a:spcBef>
                <a:spcPts val="0"/>
              </a:spcBef>
              <a:spcAft>
                <a:spcPts val="0"/>
              </a:spcAft>
              <a:buNone/>
              <a:tabLst>
                <a:tab pos="1701800" algn="l"/>
                <a:tab pos="1701800" algn="l"/>
              </a:tabLst>
            </a:pPr>
            <a:r>
              <a:rPr lang="en-US" sz="2900" b="1" u="heavy" dirty="0">
                <a:solidFill>
                  <a:srgbClr val="1C749D"/>
                </a:solidFill>
                <a:effectLst/>
                <a:uFill>
                  <a:solidFill>
                    <a:srgbClr val="1C749D"/>
                  </a:solidFill>
                </a:uFill>
                <a:latin typeface="Arial" panose="020B0604020202020204" pitchFamily="34" charset="0"/>
                <a:ea typeface="Arial" panose="020B0604020202020204" pitchFamily="34" charset="0"/>
                <a:cs typeface="Arial" panose="020B0604020202020204" pitchFamily="34" charset="0"/>
              </a:rPr>
              <a:t>Expenses Includes:</a:t>
            </a:r>
          </a:p>
          <a:p>
            <a:pPr marL="0" marR="0" indent="0" algn="just">
              <a:lnSpc>
                <a:spcPct val="120000"/>
              </a:lnSpc>
              <a:spcBef>
                <a:spcPts val="600"/>
              </a:spcBef>
              <a:spcAft>
                <a:spcPts val="0"/>
              </a:spcAft>
              <a:buNone/>
              <a:tabLst>
                <a:tab pos="1701800" algn="l"/>
                <a:tab pos="1701800" algn="l"/>
              </a:tabLst>
            </a:pPr>
            <a:r>
              <a:rPr lang="en-US" sz="2100" dirty="0">
                <a:effectLst/>
                <a:latin typeface="Arial" panose="020B0604020202020204" pitchFamily="34" charset="0"/>
                <a:ea typeface="Arial" panose="020B0604020202020204" pitchFamily="34" charset="0"/>
                <a:cs typeface="Arial" panose="020B0604020202020204" pitchFamily="34" charset="0"/>
              </a:rPr>
              <a:t>Increased costs of security due to hostage crisis or hijacking including but not limited to hiring of security guards, hiring of armored vehicles and overtime pay to exiting security staff for a period of up to 90 days, provided that security consultant of carrier has recommended such security measures.</a:t>
            </a:r>
          </a:p>
          <a:p>
            <a:pPr marR="0" algn="just">
              <a:lnSpc>
                <a:spcPct val="120000"/>
              </a:lnSpc>
              <a:spcBef>
                <a:spcPts val="600"/>
              </a:spcBef>
              <a:spcAft>
                <a:spcPts val="0"/>
              </a:spcAft>
              <a:tabLst>
                <a:tab pos="1701800" algn="l"/>
                <a:tab pos="1701800" algn="l"/>
              </a:tabLst>
            </a:pPr>
            <a:r>
              <a:rPr lang="en-US" sz="2100" dirty="0">
                <a:effectLst/>
                <a:latin typeface="Arial" panose="020B0604020202020204" pitchFamily="34" charset="0"/>
                <a:ea typeface="Arial" panose="020B0604020202020204" pitchFamily="34" charset="0"/>
                <a:cs typeface="Arial" panose="020B0604020202020204" pitchFamily="34" charset="0"/>
              </a:rPr>
              <a:t>Fees and expenses of carrier approved public relations consultant.</a:t>
            </a:r>
          </a:p>
          <a:p>
            <a:pPr marR="0" algn="just">
              <a:lnSpc>
                <a:spcPct val="120000"/>
              </a:lnSpc>
              <a:spcBef>
                <a:spcPts val="600"/>
              </a:spcBef>
              <a:spcAft>
                <a:spcPts val="0"/>
              </a:spcAft>
              <a:tabLst>
                <a:tab pos="1701800" algn="l"/>
                <a:tab pos="1701800" algn="l"/>
              </a:tabLst>
            </a:pPr>
            <a:r>
              <a:rPr lang="en-US" sz="2100" dirty="0">
                <a:effectLst/>
                <a:latin typeface="Arial" panose="020B0604020202020204" pitchFamily="34" charset="0"/>
                <a:ea typeface="Arial" panose="020B0604020202020204" pitchFamily="34" charset="0"/>
                <a:cs typeface="Arial" panose="020B0604020202020204" pitchFamily="34" charset="0"/>
              </a:rPr>
              <a:t>Fees and expenses of independent forensic analysts engaged by the</a:t>
            </a:r>
            <a:r>
              <a:rPr lang="en-US" sz="2100" spc="-25" dirty="0">
                <a:effectLst/>
                <a:latin typeface="Arial" panose="020B0604020202020204" pitchFamily="34" charset="0"/>
                <a:ea typeface="Arial" panose="020B0604020202020204" pitchFamily="34" charset="0"/>
                <a:cs typeface="Arial" panose="020B0604020202020204" pitchFamily="34" charset="0"/>
              </a:rPr>
              <a:t> </a:t>
            </a:r>
            <a:r>
              <a:rPr lang="en-US" sz="2100" dirty="0">
                <a:effectLst/>
                <a:latin typeface="Arial" panose="020B0604020202020204" pitchFamily="34" charset="0"/>
                <a:ea typeface="Arial" panose="020B0604020202020204" pitchFamily="34" charset="0"/>
                <a:cs typeface="Arial" panose="020B0604020202020204" pitchFamily="34" charset="0"/>
              </a:rPr>
              <a:t>insured.</a:t>
            </a:r>
          </a:p>
          <a:p>
            <a:pPr marR="0" algn="just">
              <a:lnSpc>
                <a:spcPct val="120000"/>
              </a:lnSpc>
              <a:spcBef>
                <a:spcPts val="600"/>
              </a:spcBef>
              <a:spcAft>
                <a:spcPts val="0"/>
              </a:spcAft>
              <a:tabLst>
                <a:tab pos="1701800" algn="l"/>
                <a:tab pos="1701800" algn="l"/>
              </a:tabLst>
            </a:pPr>
            <a:r>
              <a:rPr lang="en-US" sz="2100" dirty="0">
                <a:effectLst/>
                <a:latin typeface="Arial" panose="020B0604020202020204" pitchFamily="34" charset="0"/>
                <a:ea typeface="Arial" panose="020B0604020202020204" pitchFamily="34" charset="0"/>
                <a:cs typeface="Arial" panose="020B0604020202020204" pitchFamily="34" charset="0"/>
              </a:rPr>
              <a:t>Medical services and hospitalization costs incurred by an insured person and paid as a result of a kidnapping, extortion, wrongful detention, hostage crisis or</a:t>
            </a:r>
            <a:r>
              <a:rPr lang="en-US" sz="2100" spc="-180" dirty="0">
                <a:effectLst/>
                <a:latin typeface="Arial" panose="020B0604020202020204" pitchFamily="34" charset="0"/>
                <a:ea typeface="Arial" panose="020B0604020202020204" pitchFamily="34" charset="0"/>
                <a:cs typeface="Arial" panose="020B0604020202020204" pitchFamily="34" charset="0"/>
              </a:rPr>
              <a:t> </a:t>
            </a:r>
            <a:r>
              <a:rPr lang="en-US" sz="2100" dirty="0">
                <a:effectLst/>
                <a:latin typeface="Arial" panose="020B0604020202020204" pitchFamily="34" charset="0"/>
                <a:ea typeface="Arial" panose="020B0604020202020204" pitchFamily="34" charset="0"/>
                <a:cs typeface="Arial" panose="020B0604020202020204" pitchFamily="34" charset="0"/>
              </a:rPr>
              <a:t>hijacking.</a:t>
            </a:r>
          </a:p>
          <a:p>
            <a:pPr marR="0" algn="just">
              <a:lnSpc>
                <a:spcPct val="120000"/>
              </a:lnSpc>
              <a:spcBef>
                <a:spcPts val="600"/>
              </a:spcBef>
              <a:spcAft>
                <a:spcPts val="0"/>
              </a:spcAft>
              <a:tabLst>
                <a:tab pos="1701800" algn="l"/>
                <a:tab pos="1701800" algn="l"/>
              </a:tabLst>
            </a:pPr>
            <a:r>
              <a:rPr lang="en-US" sz="2100" dirty="0">
                <a:effectLst/>
                <a:latin typeface="Arial" panose="020B0604020202020204" pitchFamily="34" charset="0"/>
                <a:ea typeface="Arial" panose="020B0604020202020204" pitchFamily="34" charset="0"/>
                <a:cs typeface="Arial" panose="020B0604020202020204" pitchFamily="34" charset="0"/>
              </a:rPr>
              <a:t>Other costs incurred with the carrier’s prior written</a:t>
            </a:r>
            <a:r>
              <a:rPr lang="en-US" sz="2100" spc="80" dirty="0">
                <a:effectLst/>
                <a:latin typeface="Arial" panose="020B0604020202020204" pitchFamily="34" charset="0"/>
                <a:ea typeface="Arial" panose="020B0604020202020204" pitchFamily="34" charset="0"/>
                <a:cs typeface="Arial" panose="020B0604020202020204" pitchFamily="34" charset="0"/>
              </a:rPr>
              <a:t> </a:t>
            </a:r>
            <a:r>
              <a:rPr lang="en-US" sz="2100" dirty="0">
                <a:effectLst/>
                <a:latin typeface="Arial" panose="020B0604020202020204" pitchFamily="34" charset="0"/>
                <a:ea typeface="Arial" panose="020B0604020202020204" pitchFamily="34" charset="0"/>
                <a:cs typeface="Arial" panose="020B0604020202020204" pitchFamily="34" charset="0"/>
              </a:rPr>
              <a:t>consent.</a:t>
            </a:r>
          </a:p>
          <a:p>
            <a:pPr marL="0" indent="0" algn="just">
              <a:buNone/>
            </a:pPr>
            <a:endParaRPr lang="en-US" sz="2200" b="1" dirty="0">
              <a:solidFill>
                <a:schemeClr val="tx2">
                  <a:lumMod val="75000"/>
                </a:schemeClr>
              </a:solidFill>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76200" y="1323975"/>
            <a:ext cx="3238500" cy="962025"/>
          </a:xfrm>
        </p:spPr>
        <p:txBody>
          <a:bodyPr>
            <a:normAutofit/>
          </a:bodyPr>
          <a:lstStyle/>
          <a:p>
            <a:r>
              <a:rPr lang="en-US" sz="2500" b="1" u="sng" dirty="0">
                <a:solidFill>
                  <a:schemeClr val="tx2">
                    <a:lumMod val="75000"/>
                  </a:schemeClr>
                </a:solidFill>
                <a:latin typeface="Arial" panose="020B0604020202020204" pitchFamily="34" charset="0"/>
                <a:cs typeface="Arial" panose="020B0604020202020204" pitchFamily="34" charset="0"/>
              </a:rPr>
              <a:t>Crisis Management</a:t>
            </a:r>
            <a:endParaRPr lang="en-US" dirty="0">
              <a:latin typeface="Arial" panose="020B0604020202020204" pitchFamily="34" charset="0"/>
              <a:cs typeface="Arial" panose="020B0604020202020204" pitchFamily="34" charset="0"/>
            </a:endParaRPr>
          </a:p>
        </p:txBody>
      </p:sp>
      <p:pic>
        <p:nvPicPr>
          <p:cNvPr id="8"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gal Clipart - terrorist-holding-man-hostage-clipart - Classroom Clipart">
            <a:extLst>
              <a:ext uri="{FF2B5EF4-FFF2-40B4-BE49-F238E27FC236}">
                <a16:creationId xmlns:a16="http://schemas.microsoft.com/office/drawing/2014/main" id="{440598D8-41F8-C26D-B307-943F77382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08" y="2133600"/>
            <a:ext cx="3102952"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0057" y="304800"/>
            <a:ext cx="9144000" cy="641350"/>
          </a:xfrm>
        </p:spPr>
        <p:txBody>
          <a:bodyPr>
            <a:noAutofit/>
          </a:bodyPr>
          <a:lstStyle/>
          <a:p>
            <a:pPr algn="ctr"/>
            <a:r>
              <a:rPr lang="en-US" sz="4000" dirty="0">
                <a:solidFill>
                  <a:schemeClr val="accent6">
                    <a:lumMod val="75000"/>
                  </a:schemeClr>
                </a:solidFill>
              </a:rPr>
              <a:t>Insurance Coverage:  Crisis Management</a:t>
            </a:r>
          </a:p>
        </p:txBody>
      </p:sp>
    </p:spTree>
    <p:extLst>
      <p:ext uri="{BB962C8B-B14F-4D97-AF65-F5344CB8AC3E}">
        <p14:creationId xmlns:p14="http://schemas.microsoft.com/office/powerpoint/2010/main" val="130906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12</a:t>
            </a:fld>
            <a:endParaRPr lang="en-US" dirty="0">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18490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265737"/>
          </a:xfrm>
        </p:spPr>
        <p:txBody>
          <a:bodyPr>
            <a:noAutofit/>
          </a:bodyPr>
          <a:lstStyle/>
          <a:p>
            <a:pPr marL="0" marR="0" indent="0" algn="l">
              <a:spcBef>
                <a:spcPts val="0"/>
              </a:spcBef>
              <a:buNone/>
            </a:pPr>
            <a:r>
              <a:rPr lang="en-US" sz="2000" b="1" u="sng" dirty="0">
                <a:solidFill>
                  <a:schemeClr val="tx2">
                    <a:lumMod val="75000"/>
                  </a:schemeClr>
                </a:solidFill>
              </a:rPr>
              <a:t>Crisis Management Coverage Form</a:t>
            </a:r>
          </a:p>
          <a:p>
            <a:pPr marL="0" indent="0" algn="l">
              <a:spcBef>
                <a:spcPts val="0"/>
              </a:spcBef>
              <a:buNone/>
            </a:pPr>
            <a:endParaRPr lang="en-US" sz="1600" b="0" i="0" u="none" strike="noStrike" baseline="0" dirty="0">
              <a:solidFill>
                <a:srgbClr val="000000"/>
              </a:solidFill>
              <a:latin typeface="Arial" panose="020B0604020202020204" pitchFamily="34" charset="0"/>
            </a:endParaRPr>
          </a:p>
          <a:p>
            <a:pPr marL="0" marR="108110" indent="0">
              <a:spcBef>
                <a:spcPts val="0"/>
              </a:spcBef>
              <a:buNone/>
            </a:pPr>
            <a:r>
              <a:rPr lang="en-US" sz="1800" b="1" dirty="0">
                <a:solidFill>
                  <a:schemeClr val="tx2">
                    <a:lumMod val="75000"/>
                  </a:schemeClr>
                </a:solidFill>
              </a:rPr>
              <a:t>Limits:</a:t>
            </a:r>
          </a:p>
          <a:p>
            <a:pPr marL="0" marR="78660" indent="0" algn="just">
              <a:buNone/>
            </a:pPr>
            <a:endParaRPr lang="en-US" sz="1400" dirty="0">
              <a:solidFill>
                <a:srgbClr val="000000"/>
              </a:solidFill>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568986B-EAD2-7815-459D-E1FD6D6C743B}"/>
              </a:ext>
            </a:extLst>
          </p:cNvPr>
          <p:cNvPicPr>
            <a:picLocks noChangeAspect="1"/>
          </p:cNvPicPr>
          <p:nvPr/>
        </p:nvPicPr>
        <p:blipFill>
          <a:blip r:embed="rId4"/>
          <a:stretch>
            <a:fillRect/>
          </a:stretch>
        </p:blipFill>
        <p:spPr>
          <a:xfrm>
            <a:off x="1295400" y="1524000"/>
            <a:ext cx="6535206" cy="4740905"/>
          </a:xfrm>
          <a:prstGeom prst="rect">
            <a:avLst/>
          </a:prstGeom>
        </p:spPr>
      </p:pic>
      <p:sp>
        <p:nvSpPr>
          <p:cNvPr id="9" name="Title 1"/>
          <p:cNvSpPr>
            <a:spLocks noGrp="1"/>
          </p:cNvSpPr>
          <p:nvPr>
            <p:ph type="title"/>
          </p:nvPr>
        </p:nvSpPr>
        <p:spPr>
          <a:xfrm>
            <a:off x="-10057" y="304800"/>
            <a:ext cx="9144000" cy="641350"/>
          </a:xfrm>
        </p:spPr>
        <p:txBody>
          <a:bodyPr>
            <a:noAutofit/>
          </a:bodyPr>
          <a:lstStyle/>
          <a:p>
            <a:pPr algn="ctr"/>
            <a:r>
              <a:rPr lang="en-US" sz="4000" dirty="0">
                <a:solidFill>
                  <a:schemeClr val="accent6">
                    <a:lumMod val="75000"/>
                  </a:schemeClr>
                </a:solidFill>
              </a:rPr>
              <a:t>Insurance Coverage:  Crisis Management</a:t>
            </a:r>
          </a:p>
        </p:txBody>
      </p:sp>
    </p:spTree>
    <p:extLst>
      <p:ext uri="{BB962C8B-B14F-4D97-AF65-F5344CB8AC3E}">
        <p14:creationId xmlns:p14="http://schemas.microsoft.com/office/powerpoint/2010/main" val="2053348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 y="1323975"/>
            <a:ext cx="3238500" cy="962025"/>
          </a:xfrm>
        </p:spPr>
        <p:txBody>
          <a:bodyPr>
            <a:normAutofit/>
          </a:bodyPr>
          <a:lstStyle/>
          <a:p>
            <a:r>
              <a:rPr lang="en-US" sz="2500" b="1" u="sng" dirty="0">
                <a:solidFill>
                  <a:schemeClr val="tx2">
                    <a:lumMod val="75000"/>
                  </a:schemeClr>
                </a:solidFill>
                <a:latin typeface="Arial" panose="020B0604020202020204" pitchFamily="34" charset="0"/>
                <a:cs typeface="Arial" panose="020B0604020202020204" pitchFamily="34" charset="0"/>
              </a:rPr>
              <a:t>RESTART</a:t>
            </a:r>
            <a:endParaRPr lang="en-US" dirty="0">
              <a:latin typeface="Arial" panose="020B0604020202020204" pitchFamily="34" charset="0"/>
              <a:cs typeface="Arial" panose="020B0604020202020204" pitchFamily="34" charset="0"/>
            </a:endParaRPr>
          </a:p>
        </p:txBody>
      </p:sp>
      <p:pic>
        <p:nvPicPr>
          <p:cNvPr id="8"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063FB0EC-E0AA-9636-9AE9-C03F95E6D9D4}"/>
              </a:ext>
            </a:extLst>
          </p:cNvPr>
          <p:cNvSpPr>
            <a:spLocks noChangeArrowheads="1"/>
          </p:cNvSpPr>
          <p:nvPr/>
        </p:nvSpPr>
        <p:spPr bwMode="auto">
          <a:xfrm rot="10800000" flipV="1">
            <a:off x="2819400" y="1389495"/>
            <a:ext cx="6248400"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1pPr>
            <a:lvl2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2pPr>
            <a:lvl3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3pPr>
            <a:lvl4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4pPr>
            <a:lvl5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5pPr>
            <a:lvl6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6pPr>
            <a:lvl7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7pPr>
            <a:lvl8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8pPr>
            <a:lvl9pPr eaLnBrk="0" fontAlgn="base" hangingPunct="0">
              <a:spcBef>
                <a:spcPct val="0"/>
              </a:spcBef>
              <a:spcAft>
                <a:spcPct val="0"/>
              </a:spcAft>
              <a:tabLst>
                <a:tab pos="1409700" algn="l"/>
                <a:tab pos="14112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09700" algn="l"/>
                <a:tab pos="1411288" algn="l"/>
              </a:tabLst>
            </a:pP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An innovative program to </a:t>
            </a:r>
            <a:r>
              <a:rPr kumimoji="0" lang="en-US" altLang="en-US" sz="1600" b="0" i="0" u="sng" strike="noStrike" cap="none" normalizeH="0" baseline="0" dirty="0">
                <a:ln>
                  <a:noFill/>
                </a:ln>
                <a:solidFill>
                  <a:schemeClr val="tx1"/>
                </a:solidFill>
                <a:effectLst/>
                <a:latin typeface="Arial" panose="020B0604020202020204" pitchFamily="34" charset="0"/>
                <a:ea typeface="Arial" panose="020B0604020202020204" pitchFamily="34" charset="0"/>
              </a:rPr>
              <a:t>help</a:t>
            </a:r>
            <a:r>
              <a:rPr kumimoji="0" lang="en-US" altLang="en-US" sz="1600" b="0" i="0" strike="noStrike" cap="none" normalizeH="0" baseline="0" dirty="0">
                <a:ln>
                  <a:noFill/>
                </a:ln>
                <a:solidFill>
                  <a:schemeClr val="tx1"/>
                </a:solidFill>
                <a:effectLst/>
                <a:latin typeface="Arial" panose="020B0604020202020204" pitchFamily="34" charset="0"/>
                <a:ea typeface="Arial" panose="020B0604020202020204" pitchFamily="34" charset="0"/>
              </a:rPr>
              <a:t> members with access to capital to finance part of the reconstruction after an Active Assailant tragic event.</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tab pos="1409700" algn="l"/>
                <a:tab pos="1411288" algn="l"/>
              </a:tabLst>
            </a:pP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Program has limited coverage and specific terms.</a:t>
            </a:r>
            <a:endParaRPr lang="en-US" altLang="en-US" sz="1600" dirty="0"/>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tab pos="1409700" algn="l"/>
                <a:tab pos="1411288" algn="l"/>
              </a:tabLst>
            </a:pP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Designed to assist members while avoiding possible moral hazard</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tab pos="1409700" algn="l"/>
                <a:tab pos="1411288" algn="l"/>
              </a:tabLst>
            </a:pP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Limit: $5,000,000 per occurrence and $10,000,000 program aggregate.</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tab pos="1409700" algn="l"/>
                <a:tab pos="1411288" algn="l"/>
              </a:tabLst>
            </a:pP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Co-insurance retention 25% for demolition and 75% for reconstruction.</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tab pos="1409700" algn="l"/>
                <a:tab pos="1411288" algn="l"/>
              </a:tabLst>
            </a:pPr>
            <a:endParaRPr kumimoji="0" lang="en-US" altLang="en-US" sz="1600" b="1" i="1"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tab pos="1409700" algn="l"/>
                <a:tab pos="1411288" algn="l"/>
              </a:tabLst>
            </a:pPr>
            <a:r>
              <a:rPr kumimoji="0" lang="en-US" altLang="en-US" sz="1600" b="1" i="1" u="none" strike="noStrike" cap="none" normalizeH="0" baseline="0" dirty="0">
                <a:ln>
                  <a:noFill/>
                </a:ln>
                <a:solidFill>
                  <a:schemeClr val="tx1"/>
                </a:solidFill>
                <a:effectLst/>
                <a:latin typeface="Arial" panose="020B0604020202020204" pitchFamily="34" charset="0"/>
                <a:ea typeface="Arial" panose="020B0604020202020204" pitchFamily="34" charset="0"/>
              </a:rPr>
              <a:t>Active Assailant Incident:</a:t>
            </a:r>
            <a:endParaRPr lang="en-US" altLang="en-US" sz="1600" dirty="0"/>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tab pos="1409700" algn="l"/>
                <a:tab pos="1411288" algn="l"/>
              </a:tabLst>
            </a:pP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A premediated malicious physical attack by an Active Assailant … who is present with a </a:t>
            </a:r>
            <a:r>
              <a:rPr lang="en-US" altLang="en-US" sz="1600" b="1" dirty="0">
                <a:ea typeface="Arial" panose="020B0604020202020204" pitchFamily="34" charset="0"/>
              </a:rPr>
              <a:t>“Weapon”</a:t>
            </a: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 who … causes direct physical loss, damage or destruction to Insured Property within a Covered Location or serious bodily injury or death to three (3) or more persons physically present during such attack.</a:t>
            </a:r>
          </a:p>
        </p:txBody>
      </p:sp>
      <p:pic>
        <p:nvPicPr>
          <p:cNvPr id="3104" name="Picture 32" descr="Protect - Havrion">
            <a:extLst>
              <a:ext uri="{FF2B5EF4-FFF2-40B4-BE49-F238E27FC236}">
                <a16:creationId xmlns:a16="http://schemas.microsoft.com/office/drawing/2014/main" id="{43B3F563-85D9-236D-5036-9D875127E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76" y="1765958"/>
            <a:ext cx="2204224" cy="31139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Restart</a:t>
            </a:r>
          </a:p>
        </p:txBody>
      </p:sp>
    </p:spTree>
    <p:extLst>
      <p:ext uri="{BB962C8B-B14F-4D97-AF65-F5344CB8AC3E}">
        <p14:creationId xmlns:p14="http://schemas.microsoft.com/office/powerpoint/2010/main" val="28693840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 – Comments?</a:t>
            </a:r>
          </a:p>
        </p:txBody>
      </p:sp>
      <p:pic>
        <p:nvPicPr>
          <p:cNvPr id="6" name="Picture 5"/>
          <p:cNvPicPr>
            <a:picLocks noChangeAspect="1"/>
          </p:cNvPicPr>
          <p:nvPr/>
        </p:nvPicPr>
        <p:blipFill>
          <a:blip r:embed="rId3"/>
          <a:stretch>
            <a:fillRect/>
          </a:stretch>
        </p:blipFill>
        <p:spPr>
          <a:xfrm>
            <a:off x="1753113" y="2719320"/>
            <a:ext cx="2190750" cy="2135873"/>
          </a:xfrm>
          <a:prstGeom prst="rect">
            <a:avLst/>
          </a:prstGeom>
        </p:spPr>
      </p:pic>
      <p:sp>
        <p:nvSpPr>
          <p:cNvPr id="7" name="TextBox 6"/>
          <p:cNvSpPr txBox="1"/>
          <p:nvPr/>
        </p:nvSpPr>
        <p:spPr>
          <a:xfrm>
            <a:off x="-17929" y="1812429"/>
            <a:ext cx="2189691" cy="169277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Arial" pitchFamily="34" charset="0"/>
                <a:ea typeface="+mn-ea"/>
                <a:cs typeface="+mn-cs"/>
              </a:rPr>
              <a:t>Give a thumbs up if ready to continue</a:t>
            </a:r>
          </a:p>
        </p:txBody>
      </p:sp>
      <p:sp>
        <p:nvSpPr>
          <p:cNvPr id="8" name="TextBox 7"/>
          <p:cNvSpPr txBox="1"/>
          <p:nvPr/>
        </p:nvSpPr>
        <p:spPr>
          <a:xfrm>
            <a:off x="4138850" y="1944938"/>
            <a:ext cx="2658534"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Arial" pitchFamily="34" charset="0"/>
                <a:ea typeface="+mn-ea"/>
                <a:cs typeface="+mn-cs"/>
              </a:rPr>
              <a:t>Wave if you have a question or comment</a:t>
            </a:r>
          </a:p>
        </p:txBody>
      </p: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400800" y="3019425"/>
            <a:ext cx="2371725" cy="1933575"/>
          </a:xfrm>
          <a:prstGeom prst="rect">
            <a:avLst/>
          </a:prstGeom>
        </p:spPr>
      </p:pic>
    </p:spTree>
    <p:extLst>
      <p:ext uri="{BB962C8B-B14F-4D97-AF65-F5344CB8AC3E}">
        <p14:creationId xmlns:p14="http://schemas.microsoft.com/office/powerpoint/2010/main" val="37840266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5" y="3897726"/>
            <a:ext cx="9148665" cy="1969673"/>
          </a:xfrm>
          <a:prstGeom prst="rect">
            <a:avLst/>
          </a:prstGeom>
          <a:solidFill>
            <a:srgbClr val="385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790950"/>
            <a:ext cx="7772400" cy="1085850"/>
          </a:xfrm>
        </p:spPr>
        <p:txBody>
          <a:bodyPr>
            <a:noAutofit/>
          </a:bodyPr>
          <a:lstStyle/>
          <a:p>
            <a:br>
              <a:rPr lang="en-US" sz="7200" b="1" dirty="0">
                <a:solidFill>
                  <a:schemeClr val="bg1"/>
                </a:solidFill>
              </a:rPr>
            </a:br>
            <a:r>
              <a:rPr lang="en-US" sz="7200" b="1" dirty="0">
                <a:solidFill>
                  <a:schemeClr val="bg1"/>
                </a:solidFill>
              </a:rPr>
              <a:t>Thank You!</a:t>
            </a:r>
          </a:p>
        </p:txBody>
      </p:sp>
      <p:pic>
        <p:nvPicPr>
          <p:cNvPr id="5123"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4273" y="6104145"/>
            <a:ext cx="1676400" cy="8294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lschilling\Desktop\school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1767"/>
          <a:stretch/>
        </p:blipFill>
        <p:spPr bwMode="auto">
          <a:xfrm>
            <a:off x="1916304" y="457200"/>
            <a:ext cx="5306725" cy="344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12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13</a:t>
            </a:fld>
            <a:endParaRPr lang="en-US" dirty="0">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4626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E54AF9-C866-406E-9A12-C9A4682462D6}"/>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14</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A9635F1B-1287-4B67-90BB-9930DF16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282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73321" y="640080"/>
            <a:ext cx="4688333" cy="350520"/>
          </a:xfrm>
        </p:spPr>
        <p:txBody>
          <a:bodyPr anchor="b">
            <a:noAutofit/>
          </a:bodyPr>
          <a:lstStyle/>
          <a:p>
            <a:pPr>
              <a:lnSpc>
                <a:spcPct val="90000"/>
              </a:lnSpc>
            </a:pPr>
            <a:r>
              <a:rPr lang="en-US" sz="2400" b="1" dirty="0">
                <a:latin typeface="Arial" panose="020B0604020202020204" pitchFamily="34" charset="0"/>
                <a:cs typeface="Arial" panose="020B0604020202020204" pitchFamily="34" charset="0"/>
              </a:rPr>
              <a:t>RISK MANAGEMENT 101</a:t>
            </a:r>
            <a:endParaRPr lang="en-US" sz="2400" dirty="0">
              <a:latin typeface="Arial" panose="020B0604020202020204" pitchFamily="34" charset="0"/>
              <a:cs typeface="Arial" panose="020B0604020202020204" pitchFamily="34" charset="0"/>
            </a:endParaRPr>
          </a:p>
        </p:txBody>
      </p:sp>
      <p:pic>
        <p:nvPicPr>
          <p:cNvPr id="18" name="Picture 17" descr="A finger touching a screen&#10;&#10;Description automatically generated">
            <a:extLst>
              <a:ext uri="{FF2B5EF4-FFF2-40B4-BE49-F238E27FC236}">
                <a16:creationId xmlns:a16="http://schemas.microsoft.com/office/drawing/2014/main" id="{7D017C9C-867B-0DDE-632E-0CEA33356BB6}"/>
              </a:ext>
            </a:extLst>
          </p:cNvPr>
          <p:cNvPicPr>
            <a:picLocks noChangeAspect="1"/>
          </p:cNvPicPr>
          <p:nvPr/>
        </p:nvPicPr>
        <p:blipFill rotWithShape="1">
          <a:blip r:embed="rId3">
            <a:extLst>
              <a:ext uri="{28A0092B-C50C-407E-A947-70E740481C1C}">
                <a14:useLocalDpi xmlns:a14="http://schemas.microsoft.com/office/drawing/2010/main" val="0"/>
              </a:ext>
            </a:extLst>
          </a:blip>
          <a:srcRect l="14888" r="1156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8D411C-5A22-BB19-7EBC-D5C5F553204C}"/>
              </a:ext>
            </a:extLst>
          </p:cNvPr>
          <p:cNvSpPr txBox="1"/>
          <p:nvPr/>
        </p:nvSpPr>
        <p:spPr>
          <a:xfrm>
            <a:off x="3973321" y="1524000"/>
            <a:ext cx="4435830" cy="31239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n this section we will review:</a:t>
            </a:r>
          </a:p>
          <a:p>
            <a:endParaRPr lang="en-US" sz="18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NJSIG’s Plan of Risk Management</a:t>
            </a:r>
            <a:endParaRPr lang="en-US"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The Importance of a Safety Committee</a:t>
            </a:r>
            <a:endParaRPr lang="en-US"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Accident Investigate</a:t>
            </a:r>
            <a:endParaRPr lang="en-US" dirty="0"/>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Modified Return to Work Policy</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NEPHA Hotline – HR Legal Assistance</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Cybersecurity Best Practices</a:t>
            </a:r>
            <a:endParaRPr lang="en-US" dirty="0">
              <a:latin typeface="Arial" panose="020B0604020202020204" pitchFamily="34" charset="0"/>
              <a:cs typeface="Arial" panose="020B0604020202020204" pitchFamily="34" charset="0"/>
            </a:endParaRPr>
          </a:p>
          <a:p>
            <a:pPr>
              <a:spcBef>
                <a:spcPts val="600"/>
              </a:spcBef>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790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schilling\Desktop\PP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65"/>
            <a:ext cx="9144000" cy="1091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81000" y="67384"/>
            <a:ext cx="6322002" cy="1033463"/>
          </a:xfrm>
        </p:spPr>
        <p:txBody>
          <a:bodyPr>
            <a:noAutofit/>
          </a:bodyPr>
          <a:lstStyle/>
          <a:p>
            <a:r>
              <a:rPr lang="en-US" sz="3200" dirty="0">
                <a:solidFill>
                  <a:schemeClr val="bg1"/>
                </a:solidFill>
              </a:rPr>
              <a:t>PLAN OF RISK MANAGEMENT</a:t>
            </a:r>
          </a:p>
        </p:txBody>
      </p:sp>
      <p:pic>
        <p:nvPicPr>
          <p:cNvPr id="8" name="Picture 7">
            <a:hlinkClick r:id="rId4"/>
            <a:extLst>
              <a:ext uri="{FF2B5EF4-FFF2-40B4-BE49-F238E27FC236}">
                <a16:creationId xmlns:a16="http://schemas.microsoft.com/office/drawing/2014/main" id="{DEC2F48C-20C7-2319-24C8-559FC13C6DC8}"/>
              </a:ext>
            </a:extLst>
          </p:cNvPr>
          <p:cNvPicPr>
            <a:picLocks noChangeAspect="1"/>
          </p:cNvPicPr>
          <p:nvPr/>
        </p:nvPicPr>
        <p:blipFill>
          <a:blip r:embed="rId5"/>
          <a:stretch>
            <a:fillRect/>
          </a:stretch>
        </p:blipFill>
        <p:spPr>
          <a:xfrm>
            <a:off x="2314260" y="1170196"/>
            <a:ext cx="4515480" cy="5439534"/>
          </a:xfrm>
          <a:prstGeom prst="rect">
            <a:avLst/>
          </a:prstGeom>
        </p:spPr>
      </p:pic>
    </p:spTree>
    <p:extLst>
      <p:ext uri="{BB962C8B-B14F-4D97-AF65-F5344CB8AC3E}">
        <p14:creationId xmlns:p14="http://schemas.microsoft.com/office/powerpoint/2010/main" val="121801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4801" y="586855"/>
            <a:ext cx="2446266" cy="3387497"/>
          </a:xfrm>
        </p:spPr>
        <p:txBody>
          <a:bodyPr vert="horz" lIns="91440" tIns="45720" rIns="91440" bIns="45720" rtlCol="0" anchor="b">
            <a:normAutofit/>
          </a:bodyPr>
          <a:lstStyle/>
          <a:p>
            <a:pPr algn="r">
              <a:lnSpc>
                <a:spcPct val="90000"/>
              </a:lnSpc>
            </a:pPr>
            <a:r>
              <a:rPr lang="en-US" sz="2800" b="1" kern="1200" dirty="0">
                <a:solidFill>
                  <a:srgbClr val="FFFFFF"/>
                </a:solidFill>
                <a:latin typeface="Arial" panose="020B0604020202020204" pitchFamily="34" charset="0"/>
                <a:cs typeface="Arial" panose="020B0604020202020204" pitchFamily="34" charset="0"/>
              </a:rPr>
              <a:t>NJSIG’s </a:t>
            </a:r>
            <a:br>
              <a:rPr lang="en-US" sz="2800" b="1" kern="1200" dirty="0">
                <a:solidFill>
                  <a:srgbClr val="FFFFFF"/>
                </a:solidFill>
                <a:latin typeface="Arial" panose="020B0604020202020204" pitchFamily="34" charset="0"/>
                <a:cs typeface="Arial" panose="020B0604020202020204" pitchFamily="34" charset="0"/>
              </a:rPr>
            </a:br>
            <a:r>
              <a:rPr lang="en-US" sz="2800" b="1" kern="1200" dirty="0">
                <a:solidFill>
                  <a:srgbClr val="FFFFFF"/>
                </a:solidFill>
                <a:latin typeface="Arial" panose="020B0604020202020204" pitchFamily="34" charset="0"/>
                <a:cs typeface="Arial" panose="020B0604020202020204" pitchFamily="34" charset="0"/>
              </a:rPr>
              <a:t>Plan of Risk Management</a:t>
            </a:r>
          </a:p>
        </p:txBody>
      </p:sp>
      <p:sp>
        <p:nvSpPr>
          <p:cNvPr id="6" name="TextBox 5">
            <a:extLst>
              <a:ext uri="{FF2B5EF4-FFF2-40B4-BE49-F238E27FC236}">
                <a16:creationId xmlns:a16="http://schemas.microsoft.com/office/drawing/2014/main" id="{BD53C134-812F-0C3B-0B49-2A4585918421}"/>
              </a:ext>
            </a:extLst>
          </p:cNvPr>
          <p:cNvSpPr txBox="1"/>
          <p:nvPr/>
        </p:nvSpPr>
        <p:spPr>
          <a:xfrm>
            <a:off x="3607694" y="649480"/>
            <a:ext cx="4916510" cy="5546047"/>
          </a:xfrm>
          <a:prstGeom prst="rect">
            <a:avLst/>
          </a:prstGeom>
        </p:spPr>
        <p:txBody>
          <a:bodyPr vert="horz" lIns="91440" tIns="45720" rIns="91440" bIns="45720" rtlCol="0" anchor="ctr">
            <a:normAutofit/>
          </a:bodyPr>
          <a:lstStyle/>
          <a:p>
            <a:pPr algn="just">
              <a:lnSpc>
                <a:spcPct val="90000"/>
              </a:lnSpc>
            </a:pPr>
            <a:r>
              <a:rPr lang="en-US" sz="1400" dirty="0">
                <a:latin typeface="Arial" panose="020B0604020202020204" pitchFamily="34" charset="0"/>
                <a:cs typeface="Arial" panose="020B0604020202020204" pitchFamily="34" charset="0"/>
              </a:rPr>
              <a:t>NJSIG is a school board insurance group, also known as a joint insurance fund (“JIF”), formed under the provisions of N.J.S.A. 18A:18B-1, et. seq. NJSIG’s membership is comprised of public schools. NJSIG commenced operations in October 1983.</a:t>
            </a:r>
          </a:p>
          <a:p>
            <a:pPr indent="-228600" algn="just">
              <a:lnSpc>
                <a:spcPct val="9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lgn="just">
              <a:lnSpc>
                <a:spcPct val="90000"/>
              </a:lnSpc>
            </a:pPr>
            <a:r>
              <a:rPr lang="en-US" sz="1400" dirty="0">
                <a:latin typeface="Arial" panose="020B0604020202020204" pitchFamily="34" charset="0"/>
                <a:cs typeface="Arial" panose="020B0604020202020204" pitchFamily="34" charset="0"/>
              </a:rPr>
              <a:t>NJSIG’s objectives include the following: </a:t>
            </a:r>
          </a:p>
          <a:p>
            <a:pPr indent="-228600" algn="just">
              <a:lnSpc>
                <a:spcPct val="9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228600" algn="just">
              <a:lnSpc>
                <a:spcPct val="90000"/>
              </a:lnSpc>
              <a:buFont typeface="Arial" panose="020B0604020202020204" pitchFamily="34" charset="0"/>
              <a:buChar char="•"/>
            </a:pPr>
            <a:r>
              <a:rPr lang="en-US" sz="1400" dirty="0">
                <a:latin typeface="Arial" panose="020B0604020202020204" pitchFamily="34" charset="0"/>
                <a:cs typeface="Arial" panose="020B0604020202020204" pitchFamily="34" charset="0"/>
              </a:rPr>
              <a:t>Providing eligible public schools with a long-term alternative to the conventional insurance market as a means of stabilizing the otherwise cyclical nature of insurance expenditures;</a:t>
            </a:r>
          </a:p>
          <a:p>
            <a:pPr marL="342900" indent="-228600" algn="just">
              <a:lnSpc>
                <a:spcPct val="90000"/>
              </a:lnSpc>
              <a:spcBef>
                <a:spcPts val="1200"/>
              </a:spcBef>
              <a:buFont typeface="Arial" panose="020B0604020202020204" pitchFamily="34" charset="0"/>
              <a:buChar char="•"/>
            </a:pPr>
            <a:r>
              <a:rPr lang="en-US" sz="1400" dirty="0">
                <a:latin typeface="Arial" panose="020B0604020202020204" pitchFamily="34" charset="0"/>
                <a:cs typeface="Arial" panose="020B0604020202020204" pitchFamily="34" charset="0"/>
              </a:rPr>
              <a:t>Maintaining proactive safety and loss prevention programs specific to issues inherent in public schools;</a:t>
            </a:r>
          </a:p>
          <a:p>
            <a:pPr marL="342900" indent="-228600" algn="just">
              <a:lnSpc>
                <a:spcPct val="90000"/>
              </a:lnSpc>
              <a:spcBef>
                <a:spcPts val="1200"/>
              </a:spcBef>
              <a:buFont typeface="Arial" panose="020B0604020202020204" pitchFamily="34" charset="0"/>
              <a:buChar char="•"/>
            </a:pPr>
            <a:r>
              <a:rPr lang="en-US" sz="1400" dirty="0">
                <a:latin typeface="Arial" panose="020B0604020202020204" pitchFamily="34" charset="0"/>
                <a:cs typeface="Arial" panose="020B0604020202020204" pitchFamily="34" charset="0"/>
              </a:rPr>
              <a:t>Aggressively evaluating, defending and/or settling claims made against members which fall within the defined coverages afforded through NJSIG;</a:t>
            </a:r>
          </a:p>
          <a:p>
            <a:pPr marL="342900" indent="-228600" algn="just">
              <a:lnSpc>
                <a:spcPct val="90000"/>
              </a:lnSpc>
              <a:spcBef>
                <a:spcPts val="1200"/>
              </a:spcBef>
              <a:buFont typeface="Arial" panose="020B0604020202020204" pitchFamily="34" charset="0"/>
              <a:buChar char="•"/>
            </a:pPr>
            <a:r>
              <a:rPr lang="en-US" sz="1400" dirty="0">
                <a:latin typeface="Arial" panose="020B0604020202020204" pitchFamily="34" charset="0"/>
                <a:cs typeface="Arial" panose="020B0604020202020204" pitchFamily="34" charset="0"/>
              </a:rPr>
              <a:t>Maintaining a responsible funding posture in an effort to ensure long-term financial security for NJSIG and, by extension, the membership.</a:t>
            </a:r>
          </a:p>
        </p:txBody>
      </p:sp>
    </p:spTree>
    <p:extLst>
      <p:ext uri="{BB962C8B-B14F-4D97-AF65-F5344CB8AC3E}">
        <p14:creationId xmlns:p14="http://schemas.microsoft.com/office/powerpoint/2010/main" val="1979476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0041" y="586855"/>
            <a:ext cx="2401025" cy="3387497"/>
          </a:xfrm>
        </p:spPr>
        <p:txBody>
          <a:bodyPr vert="horz" lIns="91440" tIns="45720" rIns="91440" bIns="45720" rtlCol="0" anchor="b">
            <a:normAutofit/>
          </a:bodyPr>
          <a:lstStyle/>
          <a:p>
            <a:pPr algn="r">
              <a:lnSpc>
                <a:spcPct val="90000"/>
              </a:lnSpc>
            </a:pPr>
            <a:r>
              <a:rPr lang="en-US" sz="2800" b="1" kern="1200" dirty="0">
                <a:solidFill>
                  <a:srgbClr val="FFFFFF"/>
                </a:solidFill>
                <a:latin typeface="Arial" panose="020B0604020202020204" pitchFamily="34" charset="0"/>
                <a:cs typeface="Arial" panose="020B0604020202020204" pitchFamily="34" charset="0"/>
              </a:rPr>
              <a:t>NJSIG’s Standards of Participation</a:t>
            </a:r>
          </a:p>
        </p:txBody>
      </p:sp>
      <p:sp>
        <p:nvSpPr>
          <p:cNvPr id="6" name="TextBox 5">
            <a:extLst>
              <a:ext uri="{FF2B5EF4-FFF2-40B4-BE49-F238E27FC236}">
                <a16:creationId xmlns:a16="http://schemas.microsoft.com/office/drawing/2014/main" id="{BD53C134-812F-0C3B-0B49-2A4585918421}"/>
              </a:ext>
            </a:extLst>
          </p:cNvPr>
          <p:cNvSpPr txBox="1"/>
          <p:nvPr/>
        </p:nvSpPr>
        <p:spPr>
          <a:xfrm>
            <a:off x="3607694" y="649480"/>
            <a:ext cx="4916510" cy="5546047"/>
          </a:xfrm>
          <a:prstGeom prst="rect">
            <a:avLst/>
          </a:prstGeom>
        </p:spPr>
        <p:txBody>
          <a:bodyPr vert="horz" lIns="91440" tIns="45720" rIns="91440" bIns="45720" rtlCol="0" anchor="ctr">
            <a:normAutofit/>
          </a:bodyPr>
          <a:lstStyle/>
          <a:p>
            <a:pPr algn="just">
              <a:lnSpc>
                <a:spcPct val="90000"/>
              </a:lnSpc>
            </a:pPr>
            <a:r>
              <a:rPr lang="en-US" sz="1400" dirty="0">
                <a:latin typeface="Arial" panose="020B0604020202020204" pitchFamily="34" charset="0"/>
                <a:cs typeface="Arial" panose="020B0604020202020204" pitchFamily="34" charset="0"/>
              </a:rPr>
              <a:t>The following are the eligibility requirements for new or continued membership as approved by the Board of Trustees: </a:t>
            </a:r>
          </a:p>
          <a:p>
            <a:pPr indent="-228600" algn="just">
              <a:lnSpc>
                <a:spcPct val="9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228600" algn="just">
              <a:lnSpc>
                <a:spcPct val="90000"/>
              </a:lnSpc>
              <a:buFont typeface="Arial" panose="020B0604020202020204" pitchFamily="34" charset="0"/>
              <a:buChar char="•"/>
            </a:pPr>
            <a:r>
              <a:rPr lang="en-US" sz="1400" dirty="0">
                <a:latin typeface="Arial" panose="020B0604020202020204" pitchFamily="34" charset="0"/>
                <a:cs typeface="Arial" panose="020B0604020202020204" pitchFamily="34" charset="0"/>
              </a:rPr>
              <a:t>Members’ claims history, policies and risk management philosophies should demonstrate safety performance and initiatives consistent with NJSIG’s requirements.</a:t>
            </a:r>
          </a:p>
          <a:p>
            <a:pPr marL="342900" indent="-228600" algn="just">
              <a:lnSpc>
                <a:spcPct val="90000"/>
              </a:lnSpc>
              <a:spcBef>
                <a:spcPts val="1200"/>
              </a:spcBef>
              <a:buFont typeface="Arial" panose="020B0604020202020204" pitchFamily="34" charset="0"/>
              <a:buChar char="•"/>
            </a:pPr>
            <a:r>
              <a:rPr lang="en-US" sz="1400" dirty="0">
                <a:latin typeface="Arial" panose="020B0604020202020204" pitchFamily="34" charset="0"/>
                <a:cs typeface="Arial" panose="020B0604020202020204" pitchFamily="34" charset="0"/>
              </a:rPr>
              <a:t>Members must provide access to all member-owned or leased property for safety inspection and evaluation by NJSIG’s Safety and Risk Control staff to ensure that all members meet or continue to meet safety standards.</a:t>
            </a:r>
          </a:p>
          <a:p>
            <a:pPr marL="342900" indent="-228600" algn="just">
              <a:lnSpc>
                <a:spcPct val="90000"/>
              </a:lnSpc>
              <a:spcBef>
                <a:spcPts val="1200"/>
              </a:spcBef>
              <a:buFont typeface="Arial" panose="020B0604020202020204" pitchFamily="34" charset="0"/>
              <a:buChar char="•"/>
            </a:pPr>
            <a:r>
              <a:rPr lang="en-US" sz="1400" b="1" i="1" dirty="0">
                <a:latin typeface="Arial" panose="020B0604020202020204" pitchFamily="34" charset="0"/>
                <a:cs typeface="Arial" panose="020B0604020202020204" pitchFamily="34" charset="0"/>
              </a:rPr>
              <a:t>Members are strongly encouraged to establish and maintain Safety Committees and actively participate in NJSIG-sponsored safety programs and trainings</a:t>
            </a:r>
            <a:r>
              <a:rPr lang="en-US" sz="1400" dirty="0">
                <a:latin typeface="Arial" panose="020B0604020202020204" pitchFamily="34" charset="0"/>
                <a:cs typeface="Arial" panose="020B0604020202020204" pitchFamily="34" charset="0"/>
              </a:rPr>
              <a:t>.</a:t>
            </a:r>
          </a:p>
          <a:p>
            <a:pPr marL="342900" indent="-228600" algn="just">
              <a:lnSpc>
                <a:spcPct val="90000"/>
              </a:lnSpc>
              <a:spcBef>
                <a:spcPts val="1200"/>
              </a:spcBef>
              <a:buFont typeface="Arial" panose="020B0604020202020204" pitchFamily="34" charset="0"/>
              <a:buChar char="•"/>
            </a:pPr>
            <a:r>
              <a:rPr lang="en-US" sz="1400" dirty="0">
                <a:latin typeface="Arial" panose="020B0604020202020204" pitchFamily="34" charset="0"/>
                <a:cs typeface="Arial" panose="020B0604020202020204" pitchFamily="34" charset="0"/>
              </a:rPr>
              <a:t>Any member with a loss ratio above 80% on any single line of coverage shall be evaluated by NJSIG’s Safety and Risk Control staff, who will assist the member in establishing an active Safety Committee and in maintaining recurring Safety Committee meetings. All such members shall also be required to participate in all safety programs and trainings offered by NJSIG.</a:t>
            </a:r>
          </a:p>
          <a:p>
            <a:pPr marL="342900" indent="-228600" algn="just">
              <a:lnSpc>
                <a:spcPct val="90000"/>
              </a:lnSpc>
              <a:spcBef>
                <a:spcPts val="1200"/>
              </a:spcBef>
              <a:buFont typeface="Arial" panose="020B0604020202020204" pitchFamily="34" charset="0"/>
              <a:buChar char="•"/>
            </a:pPr>
            <a:r>
              <a:rPr lang="en-US" sz="1400" dirty="0">
                <a:latin typeface="Arial" panose="020B0604020202020204" pitchFamily="34" charset="0"/>
                <a:cs typeface="Arial" panose="020B0604020202020204" pitchFamily="34" charset="0"/>
              </a:rPr>
              <a:t>Members must be in compliance with all Federal and New Jersey statutes governing the operations of public schools and the accompanying regulations.</a:t>
            </a:r>
          </a:p>
        </p:txBody>
      </p:sp>
    </p:spTree>
    <p:extLst>
      <p:ext uri="{BB962C8B-B14F-4D97-AF65-F5344CB8AC3E}">
        <p14:creationId xmlns:p14="http://schemas.microsoft.com/office/powerpoint/2010/main" val="379525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0041" y="586855"/>
            <a:ext cx="2401025" cy="3387497"/>
          </a:xfrm>
        </p:spPr>
        <p:txBody>
          <a:bodyPr vert="horz" lIns="91440" tIns="45720" rIns="91440" bIns="45720" rtlCol="0" anchor="b">
            <a:normAutofit/>
          </a:bodyPr>
          <a:lstStyle/>
          <a:p>
            <a:pPr algn="r">
              <a:lnSpc>
                <a:spcPct val="90000"/>
              </a:lnSpc>
            </a:pPr>
            <a:r>
              <a:rPr lang="en-US" sz="2800" b="1" kern="1200" dirty="0">
                <a:solidFill>
                  <a:srgbClr val="FFFFFF"/>
                </a:solidFill>
                <a:latin typeface="Arial" panose="020B0604020202020204" pitchFamily="34" charset="0"/>
                <a:cs typeface="Arial" panose="020B0604020202020204" pitchFamily="34" charset="0"/>
              </a:rPr>
              <a:t>NJSIG’s Standards of Participation</a:t>
            </a:r>
          </a:p>
        </p:txBody>
      </p:sp>
      <p:sp>
        <p:nvSpPr>
          <p:cNvPr id="6" name="TextBox 5">
            <a:extLst>
              <a:ext uri="{FF2B5EF4-FFF2-40B4-BE49-F238E27FC236}">
                <a16:creationId xmlns:a16="http://schemas.microsoft.com/office/drawing/2014/main" id="{BD53C134-812F-0C3B-0B49-2A4585918421}"/>
              </a:ext>
            </a:extLst>
          </p:cNvPr>
          <p:cNvSpPr txBox="1"/>
          <p:nvPr/>
        </p:nvSpPr>
        <p:spPr>
          <a:xfrm>
            <a:off x="3607694" y="649480"/>
            <a:ext cx="4916510" cy="5546047"/>
          </a:xfrm>
          <a:prstGeom prst="rect">
            <a:avLst/>
          </a:prstGeom>
        </p:spPr>
        <p:txBody>
          <a:bodyPr vert="horz" lIns="91440" tIns="45720" rIns="91440" bIns="45720" rtlCol="0" anchor="ctr">
            <a:normAutofit/>
          </a:bodyPr>
          <a:lstStyle/>
          <a:p>
            <a:pPr marL="342900" indent="-228600" algn="just">
              <a:lnSpc>
                <a:spcPct val="90000"/>
              </a:lnSpc>
              <a:spcBef>
                <a:spcPts val="1200"/>
              </a:spcBef>
              <a:buFont typeface="Arial" panose="020B0604020202020204" pitchFamily="34" charset="0"/>
              <a:buChar char="•"/>
            </a:pPr>
            <a:r>
              <a:rPr lang="en-US" sz="1400" dirty="0">
                <a:latin typeface="Arial" panose="020B0604020202020204" pitchFamily="34" charset="0"/>
                <a:cs typeface="Arial" panose="020B0604020202020204" pitchFamily="34" charset="0"/>
              </a:rPr>
              <a:t>Members must promptly pay all contributions or other obligations arising out of or related to membership in NJSIG.</a:t>
            </a:r>
          </a:p>
          <a:p>
            <a:pPr marL="342900" indent="-228600" algn="just">
              <a:lnSpc>
                <a:spcPct val="90000"/>
              </a:lnSpc>
              <a:spcBef>
                <a:spcPts val="1200"/>
              </a:spcBef>
              <a:buFont typeface="Arial" panose="020B0604020202020204" pitchFamily="34" charset="0"/>
              <a:buChar char="•"/>
            </a:pPr>
            <a:r>
              <a:rPr lang="en-US" sz="1400" b="1" i="1" dirty="0">
                <a:latin typeface="Arial" panose="020B0604020202020204" pitchFamily="34" charset="0"/>
                <a:cs typeface="Arial" panose="020B0604020202020204" pitchFamily="34" charset="0"/>
              </a:rPr>
              <a:t>Members must actively participate in all NJSIG-directed meetings, programs and activities to ensure the continued successful operation of NJSIG.</a:t>
            </a:r>
          </a:p>
          <a:p>
            <a:pPr marL="342900" indent="-228600" algn="just">
              <a:lnSpc>
                <a:spcPct val="90000"/>
              </a:lnSpc>
              <a:spcBef>
                <a:spcPts val="1200"/>
              </a:spcBef>
              <a:buFont typeface="Arial" panose="020B0604020202020204" pitchFamily="34" charset="0"/>
              <a:buChar char="•"/>
            </a:pPr>
            <a:r>
              <a:rPr lang="en-US" sz="1400" dirty="0">
                <a:latin typeface="Arial" panose="020B0604020202020204" pitchFamily="34" charset="0"/>
                <a:cs typeface="Arial" panose="020B0604020202020204" pitchFamily="34" charset="0"/>
              </a:rPr>
              <a:t>Members must provide NJSIG with a properly executed resolution of participation, substantially in the form approved by NJSIG, and a properly executed indemnity and trust agreement, substantially in the form approved by NJSIG. </a:t>
            </a:r>
          </a:p>
          <a:p>
            <a:pPr indent="-228600" algn="just">
              <a:lnSpc>
                <a:spcPct val="9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lgn="just">
              <a:lnSpc>
                <a:spcPct val="90000"/>
              </a:lnSpc>
            </a:pPr>
            <a:r>
              <a:rPr lang="en-US" sz="1400" dirty="0">
                <a:latin typeface="Arial" panose="020B0604020202020204" pitchFamily="34" charset="0"/>
                <a:cs typeface="Arial" panose="020B0604020202020204" pitchFamily="34" charset="0"/>
              </a:rPr>
              <a:t>NJSIG will notify its members of any concerns as to the eligibility requirements outlined above. In each case, NJSIG will work with the members to address and correct any concerns. Continued participation with safety and loss control programs, as guided by NJSIG’s Safety and Risk Control team, will be required to remain eligible for membership in NJSIG. Should a member fail to work with NJSIG in addressing any eligibility concern, NJSIG may seek termination of membership as outlined in the NJSIG Bylaws.</a:t>
            </a:r>
          </a:p>
        </p:txBody>
      </p:sp>
    </p:spTree>
    <p:extLst>
      <p:ext uri="{BB962C8B-B14F-4D97-AF65-F5344CB8AC3E}">
        <p14:creationId xmlns:p14="http://schemas.microsoft.com/office/powerpoint/2010/main" val="38072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2</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56DBFEEE-374B-4FCB-AFE9-92A88EA8CBEF}"/>
              </a:ext>
            </a:extLst>
          </p:cNvPr>
          <p:cNvSpPr/>
          <p:nvPr/>
        </p:nvSpPr>
        <p:spPr>
          <a:xfrm>
            <a:off x="0" y="0"/>
            <a:ext cx="9144000" cy="6858000"/>
          </a:xfrm>
          <a:prstGeom prst="rect">
            <a:avLst/>
          </a:prstGeom>
          <a:solidFill>
            <a:srgbClr val="495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06DFB094-8203-4191-8448-B98DC061288D}"/>
              </a:ext>
            </a:extLst>
          </p:cNvPr>
          <p:cNvSpPr/>
          <p:nvPr/>
        </p:nvSpPr>
        <p:spPr>
          <a:xfrm rot="5400000">
            <a:off x="491544" y="-491543"/>
            <a:ext cx="4941194" cy="592428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7B18C2C-2149-441C-8C3A-DD7C6247A0D7}"/>
              </a:ext>
            </a:extLst>
          </p:cNvPr>
          <p:cNvSpPr/>
          <p:nvPr/>
        </p:nvSpPr>
        <p:spPr>
          <a:xfrm>
            <a:off x="0" y="3773510"/>
            <a:ext cx="3713408" cy="3084490"/>
          </a:xfrm>
          <a:prstGeom prst="rtTriangle">
            <a:avLst/>
          </a:prstGeom>
          <a:solidFill>
            <a:srgbClr val="FCD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468B7A-D0F3-4BD3-B80D-7064FBA87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90"/>
            <a:ext cx="2245217" cy="884191"/>
          </a:xfrm>
          <a:prstGeom prst="rect">
            <a:avLst/>
          </a:prstGeom>
        </p:spPr>
      </p:pic>
      <p:pic>
        <p:nvPicPr>
          <p:cNvPr id="11" name="Picture 10">
            <a:extLst>
              <a:ext uri="{FF2B5EF4-FFF2-40B4-BE49-F238E27FC236}">
                <a16:creationId xmlns:a16="http://schemas.microsoft.com/office/drawing/2014/main" id="{3CBD32C1-D893-4D49-8067-35620B3C0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7" y="1104986"/>
            <a:ext cx="2050603" cy="1182422"/>
          </a:xfrm>
          <a:prstGeom prst="rect">
            <a:avLst/>
          </a:prstGeom>
        </p:spPr>
      </p:pic>
      <p:pic>
        <p:nvPicPr>
          <p:cNvPr id="13" name="Picture 12">
            <a:extLst>
              <a:ext uri="{FF2B5EF4-FFF2-40B4-BE49-F238E27FC236}">
                <a16:creationId xmlns:a16="http://schemas.microsoft.com/office/drawing/2014/main" id="{75C22A20-42E5-4C71-8EBD-8E76FB4F8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29" y="2004810"/>
            <a:ext cx="1167957" cy="1648495"/>
          </a:xfrm>
          <a:prstGeom prst="rect">
            <a:avLst/>
          </a:prstGeom>
        </p:spPr>
      </p:pic>
      <p:cxnSp>
        <p:nvCxnSpPr>
          <p:cNvPr id="15" name="Straight Connector 14">
            <a:extLst>
              <a:ext uri="{FF2B5EF4-FFF2-40B4-BE49-F238E27FC236}">
                <a16:creationId xmlns:a16="http://schemas.microsoft.com/office/drawing/2014/main" id="{6C54EBB4-981E-4577-91A1-C4B358EDFC6E}"/>
              </a:ext>
            </a:extLst>
          </p:cNvPr>
          <p:cNvCxnSpPr/>
          <p:nvPr/>
        </p:nvCxnSpPr>
        <p:spPr>
          <a:xfrm>
            <a:off x="6138930" y="1330823"/>
            <a:ext cx="3005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62BBA3-C45C-454A-8ED6-32B94FF986D9}"/>
              </a:ext>
            </a:extLst>
          </p:cNvPr>
          <p:cNvSpPr txBox="1"/>
          <p:nvPr/>
        </p:nvSpPr>
        <p:spPr>
          <a:xfrm>
            <a:off x="6362685" y="714325"/>
            <a:ext cx="2557560" cy="646331"/>
          </a:xfrm>
          <a:prstGeom prst="rect">
            <a:avLst/>
          </a:prstGeom>
          <a:noFill/>
        </p:spPr>
        <p:txBody>
          <a:bodyPr wrap="none" rtlCol="0">
            <a:spAutoFit/>
          </a:bodyPr>
          <a:lstStyle/>
          <a:p>
            <a:pPr algn="r"/>
            <a:r>
              <a:rPr lang="en-US" dirty="0">
                <a:solidFill>
                  <a:schemeClr val="bg1"/>
                </a:solidFill>
              </a:rPr>
              <a:t>SUB-FUND</a:t>
            </a:r>
          </a:p>
          <a:p>
            <a:r>
              <a:rPr lang="en-US" dirty="0">
                <a:solidFill>
                  <a:schemeClr val="bg1"/>
                </a:solidFill>
              </a:rPr>
              <a:t>ADMINISTRATOR REPORT</a:t>
            </a:r>
          </a:p>
        </p:txBody>
      </p:sp>
      <p:sp>
        <p:nvSpPr>
          <p:cNvPr id="17" name="TextBox 16">
            <a:extLst>
              <a:ext uri="{FF2B5EF4-FFF2-40B4-BE49-F238E27FC236}">
                <a16:creationId xmlns:a16="http://schemas.microsoft.com/office/drawing/2014/main" id="{ADCCAD28-BA23-4B65-8597-982B89F9BA61}"/>
              </a:ext>
            </a:extLst>
          </p:cNvPr>
          <p:cNvSpPr txBox="1"/>
          <p:nvPr/>
        </p:nvSpPr>
        <p:spPr>
          <a:xfrm>
            <a:off x="7005669" y="3587217"/>
            <a:ext cx="1778051" cy="830997"/>
          </a:xfrm>
          <a:prstGeom prst="rect">
            <a:avLst/>
          </a:prstGeom>
          <a:noFill/>
        </p:spPr>
        <p:txBody>
          <a:bodyPr wrap="none" rtlCol="0">
            <a:spAutoFit/>
          </a:bodyPr>
          <a:lstStyle/>
          <a:p>
            <a:r>
              <a:rPr lang="en-US" sz="4800" dirty="0">
                <a:solidFill>
                  <a:schemeClr val="bg1"/>
                </a:solidFill>
              </a:rPr>
              <a:t>Al Kirk</a:t>
            </a:r>
          </a:p>
        </p:txBody>
      </p:sp>
      <p:sp>
        <p:nvSpPr>
          <p:cNvPr id="18" name="TextBox 17">
            <a:extLst>
              <a:ext uri="{FF2B5EF4-FFF2-40B4-BE49-F238E27FC236}">
                <a16:creationId xmlns:a16="http://schemas.microsoft.com/office/drawing/2014/main" id="{2D56E8D3-C2C1-41E4-99C5-B5C467258F5F}"/>
              </a:ext>
            </a:extLst>
          </p:cNvPr>
          <p:cNvSpPr txBox="1"/>
          <p:nvPr/>
        </p:nvSpPr>
        <p:spPr>
          <a:xfrm>
            <a:off x="5352674" y="4375130"/>
            <a:ext cx="3457550" cy="923330"/>
          </a:xfrm>
          <a:prstGeom prst="rect">
            <a:avLst/>
          </a:prstGeom>
          <a:noFill/>
        </p:spPr>
        <p:txBody>
          <a:bodyPr wrap="none" rtlCol="0">
            <a:spAutoFit/>
          </a:bodyPr>
          <a:lstStyle/>
          <a:p>
            <a:pPr algn="r"/>
            <a:r>
              <a:rPr lang="en-US" dirty="0">
                <a:solidFill>
                  <a:schemeClr val="bg1"/>
                </a:solidFill>
              </a:rPr>
              <a:t>Conner Strong and Buckelew</a:t>
            </a:r>
          </a:p>
          <a:p>
            <a:pPr algn="r"/>
            <a:r>
              <a:rPr lang="en-US" dirty="0">
                <a:solidFill>
                  <a:schemeClr val="bg1"/>
                </a:solidFill>
              </a:rPr>
              <a:t>BACCEIC Sub-fund Administrator</a:t>
            </a:r>
          </a:p>
          <a:p>
            <a:pPr algn="r"/>
            <a:r>
              <a:rPr lang="en-US" dirty="0">
                <a:solidFill>
                  <a:schemeClr val="bg1"/>
                </a:solidFill>
              </a:rPr>
              <a:t>ERIC South Sub-fund Administrator</a:t>
            </a:r>
          </a:p>
        </p:txBody>
      </p:sp>
    </p:spTree>
    <p:extLst>
      <p:ext uri="{BB962C8B-B14F-4D97-AF65-F5344CB8AC3E}">
        <p14:creationId xmlns:p14="http://schemas.microsoft.com/office/powerpoint/2010/main" val="1455107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lschilling\Desktop\Untitled-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6" r="3100"/>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35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1293" y="1641209"/>
            <a:ext cx="7841411" cy="2930791"/>
          </a:xfrm>
        </p:spPr>
        <p:txBody>
          <a:bodyPr/>
          <a:lstStyle/>
          <a:p>
            <a:pPr marL="228573" indent="0" algn="ctr">
              <a:lnSpc>
                <a:spcPct val="150000"/>
              </a:lnSpc>
              <a:buNone/>
            </a:pPr>
            <a:r>
              <a:rPr lang="en-US" sz="2800" dirty="0"/>
              <a:t>Does your District have an active Safety Committee?</a:t>
            </a:r>
          </a:p>
        </p:txBody>
      </p:sp>
      <p:sp>
        <p:nvSpPr>
          <p:cNvPr id="3" name="Title 2"/>
          <p:cNvSpPr>
            <a:spLocks noGrp="1"/>
          </p:cNvSpPr>
          <p:nvPr>
            <p:ph type="title"/>
          </p:nvPr>
        </p:nvSpPr>
        <p:spPr/>
        <p:txBody>
          <a:bodyPr/>
          <a:lstStyle/>
          <a:p>
            <a:r>
              <a:rPr lang="en-US" dirty="0"/>
              <a:t>Poll Students</a:t>
            </a:r>
          </a:p>
        </p:txBody>
      </p:sp>
      <p:grpSp>
        <p:nvGrpSpPr>
          <p:cNvPr id="4" name="Group 3">
            <a:extLst>
              <a:ext uri="{FF2B5EF4-FFF2-40B4-BE49-F238E27FC236}">
                <a16:creationId xmlns:a16="http://schemas.microsoft.com/office/drawing/2014/main" id="{A45869AE-1EBE-4BE1-BB69-F94737D3AC63}"/>
              </a:ext>
            </a:extLst>
          </p:cNvPr>
          <p:cNvGrpSpPr/>
          <p:nvPr/>
        </p:nvGrpSpPr>
        <p:grpSpPr>
          <a:xfrm>
            <a:off x="1895300" y="3505200"/>
            <a:ext cx="5353395" cy="1771650"/>
            <a:chOff x="1729047" y="2596037"/>
            <a:chExt cx="5353395" cy="1771650"/>
          </a:xfrm>
        </p:grpSpPr>
        <p:pic>
          <p:nvPicPr>
            <p:cNvPr id="5" name="Picture 4">
              <a:extLst>
                <a:ext uri="{FF2B5EF4-FFF2-40B4-BE49-F238E27FC236}">
                  <a16:creationId xmlns:a16="http://schemas.microsoft.com/office/drawing/2014/main" id="{9372AE2A-2DD4-4A2E-9351-3255B6609A3E}"/>
                </a:ext>
              </a:extLst>
            </p:cNvPr>
            <p:cNvPicPr>
              <a:picLocks noChangeAspect="1"/>
            </p:cNvPicPr>
            <p:nvPr/>
          </p:nvPicPr>
          <p:blipFill>
            <a:blip r:embed="rId3"/>
            <a:stretch>
              <a:fillRect/>
            </a:stretch>
          </p:blipFill>
          <p:spPr>
            <a:xfrm>
              <a:off x="3115107" y="2596037"/>
              <a:ext cx="2581275" cy="1771650"/>
            </a:xfrm>
            <a:prstGeom prst="rect">
              <a:avLst/>
            </a:prstGeom>
          </p:spPr>
        </p:pic>
        <p:sp>
          <p:nvSpPr>
            <p:cNvPr id="6" name="TextBox 5">
              <a:extLst>
                <a:ext uri="{FF2B5EF4-FFF2-40B4-BE49-F238E27FC236}">
                  <a16:creationId xmlns:a16="http://schemas.microsoft.com/office/drawing/2014/main" id="{48B81771-69FA-409C-90BA-733E3E19675F}"/>
                </a:ext>
              </a:extLst>
            </p:cNvPr>
            <p:cNvSpPr txBox="1"/>
            <p:nvPr/>
          </p:nvSpPr>
          <p:spPr>
            <a:xfrm>
              <a:off x="172904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Yes</a:t>
              </a:r>
            </a:p>
          </p:txBody>
        </p:sp>
        <p:sp>
          <p:nvSpPr>
            <p:cNvPr id="7" name="TextBox 6">
              <a:extLst>
                <a:ext uri="{FF2B5EF4-FFF2-40B4-BE49-F238E27FC236}">
                  <a16:creationId xmlns:a16="http://schemas.microsoft.com/office/drawing/2014/main" id="{E21F9A46-B037-4ABF-ADCD-6C8624AC48BC}"/>
                </a:ext>
              </a:extLst>
            </p:cNvPr>
            <p:cNvSpPr txBox="1"/>
            <p:nvPr/>
          </p:nvSpPr>
          <p:spPr>
            <a:xfrm>
              <a:off x="600178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No</a:t>
              </a:r>
            </a:p>
          </p:txBody>
        </p:sp>
      </p:grpSp>
    </p:spTree>
    <p:extLst>
      <p:ext uri="{BB962C8B-B14F-4D97-AF65-F5344CB8AC3E}">
        <p14:creationId xmlns:p14="http://schemas.microsoft.com/office/powerpoint/2010/main" val="3115891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19" y="12970"/>
            <a:ext cx="8229600" cy="1143000"/>
          </a:xfrm>
        </p:spPr>
        <p:txBody>
          <a:bodyPr>
            <a:noAutofit/>
          </a:bodyPr>
          <a:lstStyle/>
          <a:p>
            <a:r>
              <a:rPr lang="en-US" sz="2800" b="1" dirty="0">
                <a:solidFill>
                  <a:schemeClr val="tx2">
                    <a:lumMod val="75000"/>
                  </a:schemeClr>
                </a:solidFill>
                <a:latin typeface="Arial" panose="020B0604020202020204" pitchFamily="34" charset="0"/>
                <a:cs typeface="Arial" panose="020B0604020202020204" pitchFamily="34" charset="0"/>
              </a:rPr>
              <a:t>Benefits of Having a Health and Safety Committee</a:t>
            </a:r>
          </a:p>
        </p:txBody>
      </p:sp>
      <p:sp>
        <p:nvSpPr>
          <p:cNvPr id="6" name="Rectangle 1">
            <a:extLst>
              <a:ext uri="{FF2B5EF4-FFF2-40B4-BE49-F238E27FC236}">
                <a16:creationId xmlns:a16="http://schemas.microsoft.com/office/drawing/2014/main" id="{32DA03CE-E4F0-84D3-6A2B-DB4C2E9C51C7}"/>
              </a:ext>
            </a:extLst>
          </p:cNvPr>
          <p:cNvSpPr>
            <a:spLocks noGrp="1" noChangeArrowheads="1"/>
          </p:cNvSpPr>
          <p:nvPr>
            <p:ph idx="1"/>
          </p:nvPr>
        </p:nvSpPr>
        <p:spPr bwMode="auto">
          <a:xfrm>
            <a:off x="481519" y="1371600"/>
            <a:ext cx="8229600" cy="427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Söhne"/>
              </a:rPr>
              <a:t>Establishing a health and safety committee in a school district can yield numerous benefits, all aimed at creating a safe and healthy environment for students, staff, and visitors. Here are several examples of these benefits:</a:t>
            </a:r>
          </a:p>
          <a:p>
            <a:pPr marL="0" marR="0" lvl="0" indent="0" algn="just" defTabSz="914400" rtl="0" eaLnBrk="0" fontAlgn="base" latinLnBrk="0" hangingPunct="0">
              <a:lnSpc>
                <a:spcPct val="100000"/>
              </a:lnSpc>
              <a:spcBef>
                <a:spcPct val="0"/>
              </a:spcBef>
              <a:spcAft>
                <a:spcPct val="0"/>
              </a:spcAft>
              <a:buClrTx/>
              <a:buSzTx/>
              <a:buNone/>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Risk Mitigation and Accident Prevention:</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The committee can identify potential hazards within the school environment and develop strategies to mitigate risks, reducing the likelihood of accidents and injuries.</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Compliance with Regulations:</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The committee can ensure that the school district complies with all relevant health and safety regulations and guidelines, avoiding penalties or legal issues.</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Improved Awareness and Education:</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The committee can organize educational programs and training sessions to raise awareness about health and safety protocols, ensuring that all stakeholders are informed and educated.</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Response Planning and Preparedness:</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The committee can develop emergency response plans, ensuring that the school district is prepared for various emergencies such as fires, natural disasters, or medical incidents.</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Employee Engagement and Involvement:</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Involving staff in health and safety decision-making processes fosters a sense of ownership and responsibility, leading to better adherence to safety protocols.</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Promoting a Culture of Safety:</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The committee can help instill a culture of safety where everyone values and prioritizes safety, leading to reduced accidents and improved well-being.</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1200" b="0" i="0" u="none" strike="noStrike" cap="none" normalizeH="0" baseline="0" dirty="0">
              <a:ln>
                <a:noFill/>
              </a:ln>
              <a:solidFill>
                <a:srgbClr val="000000"/>
              </a:solidFill>
              <a:effectLst/>
              <a:latin typeface="Arial" panose="020B0604020202020204" pitchFamily="34" charset="0"/>
              <a:ea typeface="Söhne"/>
            </a:endParaRPr>
          </a:p>
        </p:txBody>
      </p:sp>
    </p:spTree>
    <p:extLst>
      <p:ext uri="{BB962C8B-B14F-4D97-AF65-F5344CB8AC3E}">
        <p14:creationId xmlns:p14="http://schemas.microsoft.com/office/powerpoint/2010/main" val="188627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b="1" dirty="0">
                <a:solidFill>
                  <a:schemeClr val="tx2">
                    <a:lumMod val="75000"/>
                  </a:schemeClr>
                </a:solidFill>
                <a:latin typeface="Arial" panose="020B0604020202020204" pitchFamily="34" charset="0"/>
                <a:cs typeface="Arial" panose="020B0604020202020204" pitchFamily="34" charset="0"/>
              </a:rPr>
              <a:t>Benefits of Having a Health and Safety Committee</a:t>
            </a:r>
          </a:p>
        </p:txBody>
      </p:sp>
      <p:sp>
        <p:nvSpPr>
          <p:cNvPr id="6" name="Rectangle 1">
            <a:extLst>
              <a:ext uri="{FF2B5EF4-FFF2-40B4-BE49-F238E27FC236}">
                <a16:creationId xmlns:a16="http://schemas.microsoft.com/office/drawing/2014/main" id="{32DA03CE-E4F0-84D3-6A2B-DB4C2E9C51C7}"/>
              </a:ext>
            </a:extLst>
          </p:cNvPr>
          <p:cNvSpPr>
            <a:spLocks noGrp="1" noChangeArrowheads="1"/>
          </p:cNvSpPr>
          <p:nvPr>
            <p:ph idx="1"/>
          </p:nvPr>
        </p:nvSpPr>
        <p:spPr bwMode="auto">
          <a:xfrm>
            <a:off x="457200" y="1371600"/>
            <a:ext cx="8229600" cy="464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Reduced Absenteeism and Improved Productivity:</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A safe and healthy environment can result in fewer absences due to illness or injury and improved productivity among staff and students.</a:t>
            </a: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Financial Savings:</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By preventing accidents and injuries, the committee can save the school district money associated with medical expenses, insurance premiums, and legal fees. </a:t>
            </a: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Parent and Community Confidence:</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Demonstrating a commitment to health and safety through an active committee can enhance confidence and trust among parents and the community.</a:t>
            </a: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Continuous Improvement and Feedback:</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The committee can gather feedback from stakeholders, enabling continuous improvement in health and safety practices based on real-time experiences and suggestions.</a:t>
            </a: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Monitoring and Evaluation:</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The committee can conduct regular inspections and audits to monitor compliance with safety measures and evaluate the effectiveness of implemented health and safety initiatives.</a:t>
            </a: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endParaRPr lang="en-US" altLang="en-US" sz="1200" dirty="0">
              <a:solidFill>
                <a:srgbClr val="000000"/>
              </a:solidFill>
              <a:ea typeface="Söhne"/>
            </a:endParaRPr>
          </a:p>
          <a:p>
            <a:pPr marL="228600" marR="0" lvl="0" indent="-228600" algn="just" defTabSz="914400" rtl="0" eaLnBrk="0" fontAlgn="base" latinLnBrk="0" hangingPunct="0">
              <a:lnSpc>
                <a:spcPct val="100000"/>
              </a:lnSpc>
              <a:spcBef>
                <a:spcPct val="0"/>
              </a:spcBef>
              <a:spcAft>
                <a:spcPct val="0"/>
              </a:spcAft>
              <a:buClrTx/>
              <a:buSzPct val="100000"/>
              <a:buFont typeface="+mj-lt"/>
              <a:buAutoNum type="arabicPeriod" startAt="7"/>
              <a:tabLst/>
            </a:pPr>
            <a:r>
              <a:rPr kumimoji="0" lang="en-US" altLang="en-US" sz="1200" b="1" i="0" u="none" strike="noStrike" cap="none" normalizeH="0" baseline="0" dirty="0">
                <a:ln>
                  <a:noFill/>
                </a:ln>
                <a:solidFill>
                  <a:srgbClr val="000000"/>
                </a:solidFill>
                <a:effectLst/>
                <a:latin typeface="Arial" panose="020B0604020202020204" pitchFamily="34" charset="0"/>
                <a:ea typeface="Söhne"/>
              </a:rPr>
              <a:t>Sustainable Health and Safety Practices:</a:t>
            </a:r>
            <a:r>
              <a:rPr lang="en-US" altLang="en-US" sz="1200" dirty="0">
                <a:solidFill>
                  <a:srgbClr val="000000"/>
                </a:solidFill>
                <a:ea typeface="Söhne"/>
              </a:rPr>
              <a:t> </a:t>
            </a:r>
            <a:r>
              <a:rPr kumimoji="0" lang="en-US" altLang="en-US" sz="1200" b="0" i="0" u="none" strike="noStrike" cap="none" normalizeH="0" baseline="0" dirty="0">
                <a:ln>
                  <a:noFill/>
                </a:ln>
                <a:solidFill>
                  <a:srgbClr val="000000"/>
                </a:solidFill>
                <a:effectLst/>
                <a:latin typeface="Arial" panose="020B0604020202020204" pitchFamily="34" charset="0"/>
                <a:ea typeface="Söhne"/>
              </a:rPr>
              <a:t>The committee can ensure that health and safety practices are sustainable and adaptable to evolving circumstances and emerging risks, ensuring the long-term well-being of everyone in the school district.</a:t>
            </a:r>
          </a:p>
          <a:p>
            <a:pPr marL="0" marR="0" lvl="0" indent="0" algn="just" defTabSz="914400" rtl="0" eaLnBrk="0" fontAlgn="base" latinLnBrk="0" hangingPunct="0">
              <a:lnSpc>
                <a:spcPct val="100000"/>
              </a:lnSpc>
              <a:spcBef>
                <a:spcPct val="0"/>
              </a:spcBef>
              <a:spcAft>
                <a:spcPct val="0"/>
              </a:spcAft>
              <a:buClrTx/>
              <a:buSzPct val="100000"/>
              <a:buNone/>
              <a:tabLst/>
            </a:pPr>
            <a:endParaRPr kumimoji="0" lang="en-US" altLang="en-US" sz="1200" b="0" i="0" u="none" strike="noStrike" cap="none" normalizeH="0" baseline="0" dirty="0">
              <a:ln>
                <a:noFill/>
              </a:ln>
              <a:solidFill>
                <a:srgbClr val="000000"/>
              </a:solidFill>
              <a:effectLst/>
              <a:latin typeface="Arial" panose="020B0604020202020204" pitchFamily="34" charset="0"/>
              <a:ea typeface="Söhne"/>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Söhne"/>
              </a:rPr>
              <a:t>In summary, a health and safety committee in a school district plays a crucial role in creating a safe, healthy, and conducive learning environment, benefiting the entire school community in various ways.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0000"/>
                </a:solidFill>
                <a:effectLst/>
                <a:latin typeface="Arial" panose="020B0604020202020204" pitchFamily="34" charset="0"/>
                <a:ea typeface="Söhne"/>
              </a:rPr>
            </a:b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34111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ct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Forming a Committee</a:t>
            </a:r>
          </a:p>
        </p:txBody>
      </p:sp>
      <p:sp>
        <p:nvSpPr>
          <p:cNvPr id="4" name="Rectangle 1">
            <a:extLst>
              <a:ext uri="{FF2B5EF4-FFF2-40B4-BE49-F238E27FC236}">
                <a16:creationId xmlns:a16="http://schemas.microsoft.com/office/drawing/2014/main" id="{813A9A42-548A-7528-C5D4-AFCD66141FD7}"/>
              </a:ext>
            </a:extLst>
          </p:cNvPr>
          <p:cNvSpPr>
            <a:spLocks noChangeArrowheads="1"/>
          </p:cNvSpPr>
          <p:nvPr/>
        </p:nvSpPr>
        <p:spPr bwMode="auto">
          <a:xfrm>
            <a:off x="457200" y="1066800"/>
            <a:ext cx="8229600" cy="520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Söhne"/>
              </a:rPr>
              <a:t>Forming a safety committee in a school involves careful planning, communication, and collaboration. Here's a step-by-step guide to help you establish an effective safety committee within a school: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a typeface="Söhne"/>
            </a:endParaRPr>
          </a:p>
          <a:p>
            <a:pPr marL="342900" indent="-342900" algn="just" eaLnBrk="0" fontAlgn="base" hangingPunct="0">
              <a:spcBef>
                <a:spcPct val="0"/>
              </a:spcBef>
              <a:spcAft>
                <a:spcPct val="0"/>
              </a:spcAft>
              <a:buFont typeface="+mj-lt"/>
              <a:buAutoNum type="arabicPeriod"/>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Assess the Need and Gain Support:</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Identify the need for a safety committee by assessing the existing safety measures, incident history, and potential risks within the school. Gain support from school leadership, including the principal and relevant administrators.  </a:t>
            </a:r>
            <a:r>
              <a:rPr lang="en-US" sz="1200" dirty="0">
                <a:latin typeface="Arial" panose="020B0604020202020204" pitchFamily="34" charset="0"/>
              </a:rPr>
              <a:t>Appoint a “STRONG” leader with authority it implement action.</a:t>
            </a:r>
            <a:endParaRPr kumimoji="0" lang="en-US" altLang="en-US" sz="1200" b="0" i="0" u="none" strike="noStrike" cap="none" normalizeH="0" baseline="0" dirty="0">
              <a:ln>
                <a:noFill/>
              </a:ln>
              <a:solidFill>
                <a:schemeClr val="tx1"/>
              </a:solidFill>
              <a:effectLst/>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Define Committee Objectives and Scope:</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Clearly outline the objectives, purpose, and scope of the safety committee. Determine the specific areas of focus, such as emergency response planning, hazard identification, safety training, etc.</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Select Committee Members</a:t>
            </a:r>
            <a:r>
              <a:rPr lang="en-US" altLang="en-US" sz="1200" b="1"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Ensure representation from various stakeholders, including administrators, teachers, school nurses, security and support staff. Aim for a diverse group with expertise in different areas of safety and knowledge of the school environment.  If you have multiple schools within your district, strive to have representation from each school.</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Appoint a Committee Chairperson:</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Select a responsible and dedicated individual to act as the chairperson or coordinator of the safety committee. This person will lead meetings, facilitate discussions, and help ensure the committee's objectives are met.  This is typically your School Business Administrator or School Safety Specialist.</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Develop a Charter or Constitution:</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Create a formal charter or constitution that outlines the committee's purpose, membership, roles, responsibilities, meeting schedules, decision-making processes, and reporting mechanisms.</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Conduct Orientation and Training:</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Orient committee members on their roles and responsibilities, the school's safety policies, relevant regulations, and any required training. Equip them with the knowledge and skills needed to effectively contribute to the committee's objectives.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91464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Forming a Committee</a:t>
            </a:r>
          </a:p>
        </p:txBody>
      </p:sp>
      <p:sp>
        <p:nvSpPr>
          <p:cNvPr id="4" name="Rectangle 1">
            <a:extLst>
              <a:ext uri="{FF2B5EF4-FFF2-40B4-BE49-F238E27FC236}">
                <a16:creationId xmlns:a16="http://schemas.microsoft.com/office/drawing/2014/main" id="{813A9A42-548A-7528-C5D4-AFCD66141FD7}"/>
              </a:ext>
            </a:extLst>
          </p:cNvPr>
          <p:cNvSpPr>
            <a:spLocks noChangeArrowheads="1"/>
          </p:cNvSpPr>
          <p:nvPr/>
        </p:nvSpPr>
        <p:spPr bwMode="auto">
          <a:xfrm>
            <a:off x="457200" y="1219200"/>
            <a:ext cx="8229600" cy="483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Establish Meeting Schedules:</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Set regular meeting schedules for the safety committee. Ensure these meetings align with the school's academic calendar and are convenient for all members. Encourage punctuality and active participation.</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Identify Key Safety Priorities:</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Collaboratively identify the main safety concerns within the school environment. Conduct safety audits, risk assessments, and seek input from stakeholders to prioritize areas for improvement.</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Form Subcommittees or Workgroups:</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Establish subcommittees or workgroups to address specific safety focus areas, such as emergency response planning, safety drills, health and wellness, hazard identification, etc. Assign committee members to these subgroups based on their expertise and interests.</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Develop Action Plans:</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Work with subcommittees to develop action plans to address identified safety concerns. Establish timelines, responsibilities, and measurable goals to track progress and ensure accountability.</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Promote Communication and Transparency:</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Foster open communication and transparency within the committee and with the broader school community. Regularly update stakeholders on the committee's activities, progress, and outcomes.</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endParaRPr lang="en-US" altLang="en-US" sz="1200" dirty="0">
              <a:latin typeface="Arial" panose="020B0604020202020204" pitchFamily="34" charset="0"/>
              <a:ea typeface="Söhne"/>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startAt="7"/>
              <a:tabLst/>
            </a:pPr>
            <a:r>
              <a:rPr kumimoji="0" lang="en-US" altLang="en-US" sz="1200" b="1" i="0" u="none" strike="noStrike" cap="none" normalizeH="0" baseline="0" dirty="0">
                <a:ln>
                  <a:noFill/>
                </a:ln>
                <a:solidFill>
                  <a:schemeClr val="tx1"/>
                </a:solidFill>
                <a:effectLst/>
                <a:latin typeface="Arial" panose="020B0604020202020204" pitchFamily="34" charset="0"/>
                <a:ea typeface="Söhne"/>
              </a:rPr>
              <a:t>Evaluate and Adjust:</a:t>
            </a:r>
            <a:r>
              <a:rPr lang="en-US" altLang="en-US" sz="1200" dirty="0">
                <a:latin typeface="Arial" panose="020B0604020202020204" pitchFamily="34" charset="0"/>
                <a:ea typeface="Söhne"/>
              </a:rPr>
              <a:t> </a:t>
            </a:r>
            <a:r>
              <a:rPr kumimoji="0" lang="en-US" altLang="en-US" sz="1200" b="0" i="0" u="none" strike="noStrike" cap="none" normalizeH="0" baseline="0" dirty="0">
                <a:ln>
                  <a:noFill/>
                </a:ln>
                <a:solidFill>
                  <a:schemeClr val="tx1"/>
                </a:solidFill>
                <a:effectLst/>
                <a:latin typeface="Arial" panose="020B0604020202020204" pitchFamily="34" charset="0"/>
                <a:ea typeface="Söhne"/>
              </a:rPr>
              <a:t>Periodically evaluate the committee's effectiveness, assess the impact of implemented safety measures, and gather feedback from stakeholders. Use this information to make necessary adjustments, refine strategies, and improve the committee's performance.</a:t>
            </a:r>
          </a:p>
          <a:p>
            <a:pPr marR="0" lvl="0" algn="just"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chemeClr val="tx1"/>
              </a:solidFill>
              <a:effectLst/>
              <a:latin typeface="Arial" panose="020B0604020202020204" pitchFamily="34" charset="0"/>
              <a:ea typeface="Söhne"/>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Söhne"/>
              </a:rPr>
              <a:t>By following these steps, you can establish a functional and effective safety committee within a school, promoting a safer and more secure learning environment for everyone involved.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24724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Encourage Open Communications</a:t>
            </a:r>
          </a:p>
        </p:txBody>
      </p:sp>
      <p:pic>
        <p:nvPicPr>
          <p:cNvPr id="3" name="Picture 2">
            <a:extLst>
              <a:ext uri="{FF2B5EF4-FFF2-40B4-BE49-F238E27FC236}">
                <a16:creationId xmlns:a16="http://schemas.microsoft.com/office/drawing/2014/main" id="{D5B284AF-E20B-8A5E-E4A6-54AA655D7C7D}"/>
              </a:ext>
            </a:extLst>
          </p:cNvPr>
          <p:cNvPicPr>
            <a:picLocks noChangeAspect="1"/>
          </p:cNvPicPr>
          <p:nvPr/>
        </p:nvPicPr>
        <p:blipFill>
          <a:blip r:embed="rId3"/>
          <a:stretch>
            <a:fillRect/>
          </a:stretch>
        </p:blipFill>
        <p:spPr>
          <a:xfrm>
            <a:off x="2807900" y="990600"/>
            <a:ext cx="3516700" cy="5744183"/>
          </a:xfrm>
          <a:prstGeom prst="rect">
            <a:avLst/>
          </a:prstGeom>
        </p:spPr>
      </p:pic>
    </p:spTree>
    <p:extLst>
      <p:ext uri="{BB962C8B-B14F-4D97-AF65-F5344CB8AC3E}">
        <p14:creationId xmlns:p14="http://schemas.microsoft.com/office/powerpoint/2010/main" val="4078904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3321" y="868680"/>
            <a:ext cx="4688333" cy="350520"/>
          </a:xfrm>
        </p:spPr>
        <p:txBody>
          <a:bodyPr anchor="b">
            <a:noAutofit/>
          </a:bodyPr>
          <a:lstStyle/>
          <a:p>
            <a:pPr>
              <a:lnSpc>
                <a:spcPct val="90000"/>
              </a:lnSpc>
            </a:pPr>
            <a:r>
              <a:rPr lang="en-US" sz="3200" b="1" dirty="0">
                <a:latin typeface="Arial" panose="020B0604020202020204" pitchFamily="34" charset="0"/>
                <a:cs typeface="Arial" panose="020B0604020202020204" pitchFamily="34" charset="0"/>
              </a:rPr>
              <a:t>Accident Investigation</a:t>
            </a:r>
            <a:endParaRPr lang="en-US" sz="32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D017C9C-867B-0DDE-632E-0CEA33356BB6}"/>
              </a:ext>
            </a:extLst>
          </p:cNvPr>
          <p:cNvPicPr>
            <a:picLocks noChangeAspect="1"/>
          </p:cNvPicPr>
          <p:nvPr/>
        </p:nvPicPr>
        <p:blipFill>
          <a:blip r:embed="rId3">
            <a:extLst>
              <a:ext uri="{28A0092B-C50C-407E-A947-70E740481C1C}">
                <a14:useLocalDpi xmlns:a14="http://schemas.microsoft.com/office/drawing/2010/main" val="0"/>
              </a:ext>
            </a:extLst>
          </a:blip>
          <a:srcRect l="32967" r="32967"/>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TextBox 20">
            <a:extLst>
              <a:ext uri="{FF2B5EF4-FFF2-40B4-BE49-F238E27FC236}">
                <a16:creationId xmlns:a16="http://schemas.microsoft.com/office/drawing/2014/main" id="{0F8D411C-5A22-BB19-7EBC-D5C5F553204C}"/>
              </a:ext>
            </a:extLst>
          </p:cNvPr>
          <p:cNvSpPr txBox="1"/>
          <p:nvPr/>
        </p:nvSpPr>
        <p:spPr>
          <a:xfrm>
            <a:off x="3886200" y="1828800"/>
            <a:ext cx="4688334" cy="4139595"/>
          </a:xfrm>
          <a:prstGeom prst="rect">
            <a:avLst/>
          </a:prstGeom>
          <a:noFill/>
        </p:spPr>
        <p:txBody>
          <a:bodyPr wrap="square" rtlCol="0">
            <a:spAutoFit/>
          </a:bodyPr>
          <a:lstStyle/>
          <a:p>
            <a:pPr marL="55563">
              <a:spcBef>
                <a:spcPts val="0"/>
              </a:spcBef>
              <a:tabLst>
                <a:tab pos="0" algn="l"/>
              </a:tabLst>
            </a:pPr>
            <a:r>
              <a:rPr kumimoji="0" lang="en-US" sz="2000" b="1" i="0" u="none" strike="noStrike" kern="0" cap="none" spc="0" normalizeH="0" baseline="0" noProof="0" dirty="0">
                <a:ln>
                  <a:noFill/>
                </a:ln>
                <a:solidFill>
                  <a:srgbClr val="F18A00"/>
                </a:solidFill>
                <a:effectLst/>
                <a:uLnTx/>
                <a:uFillTx/>
                <a:latin typeface="Arial"/>
                <a:ea typeface="Verdana" panose="020B0604030504040204" pitchFamily="34" charset="0"/>
              </a:rPr>
              <a:t>To Do:  Before the Accident Occurs</a:t>
            </a:r>
          </a:p>
          <a:p>
            <a:pPr marL="55563">
              <a:spcBef>
                <a:spcPts val="0"/>
              </a:spcBef>
              <a:tabLst>
                <a:tab pos="0" algn="l"/>
              </a:tabLst>
            </a:pPr>
            <a:endParaRPr lang="en-US" sz="2800" dirty="0">
              <a:latin typeface="Arial" panose="020B0604020202020204" pitchFamily="34" charset="0"/>
              <a:cs typeface="Arial" panose="020B0604020202020204" pitchFamily="34" charset="0"/>
            </a:endParaRPr>
          </a:p>
          <a:p>
            <a:pPr marL="341313" indent="-285750">
              <a:lnSpc>
                <a:spcPct val="120000"/>
              </a:lnSpc>
              <a:spcBef>
                <a:spcPts val="0"/>
              </a:spcBef>
              <a:buFont typeface="Arial" panose="020B0604020202020204" pitchFamily="34" charset="0"/>
              <a:buChar char="•"/>
              <a:tabLst>
                <a:tab pos="0" algn="l"/>
              </a:tabLst>
            </a:pPr>
            <a:r>
              <a:rPr lang="en-US" sz="1600" dirty="0">
                <a:latin typeface="Arial" panose="020B0604020202020204" pitchFamily="34" charset="0"/>
                <a:cs typeface="Arial" panose="020B0604020202020204" pitchFamily="34" charset="0"/>
              </a:rPr>
              <a:t>Outline roles &amp; responsibilities of individuals</a:t>
            </a:r>
          </a:p>
          <a:p>
            <a:pPr marL="341313" indent="-285750">
              <a:lnSpc>
                <a:spcPct val="120000"/>
              </a:lnSpc>
              <a:spcBef>
                <a:spcPts val="0"/>
              </a:spcBef>
              <a:buFont typeface="Arial" panose="020B0604020202020204" pitchFamily="34" charset="0"/>
              <a:buChar char="•"/>
              <a:tabLst>
                <a:tab pos="0" algn="l"/>
              </a:tabLst>
            </a:pPr>
            <a:endParaRPr lang="en-US" sz="1600" dirty="0">
              <a:latin typeface="Arial" panose="020B0604020202020204" pitchFamily="34" charset="0"/>
              <a:cs typeface="Arial" panose="020B0604020202020204" pitchFamily="34" charset="0"/>
            </a:endParaRPr>
          </a:p>
          <a:p>
            <a:pPr marL="341313" indent="-285750">
              <a:lnSpc>
                <a:spcPct val="12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Train key staff members</a:t>
            </a:r>
          </a:p>
          <a:p>
            <a:pPr marL="341313" indent="-285750">
              <a:lnSpc>
                <a:spcPct val="120000"/>
              </a:lnSpc>
              <a:spcBef>
                <a:spcPts val="0"/>
              </a:spcBef>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1313" indent="-285750">
              <a:lnSpc>
                <a:spcPct val="12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Establish communication flow protocols</a:t>
            </a:r>
          </a:p>
          <a:p>
            <a:pPr marL="341313" indent="-285750">
              <a:lnSpc>
                <a:spcPct val="120000"/>
              </a:lnSpc>
              <a:spcBef>
                <a:spcPts val="0"/>
              </a:spcBef>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1313" indent="-285750">
              <a:lnSpc>
                <a:spcPct val="12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Set up standard procedures </a:t>
            </a:r>
          </a:p>
          <a:p>
            <a:pPr marL="341313" indent="-285750">
              <a:lnSpc>
                <a:spcPct val="120000"/>
              </a:lnSpc>
              <a:spcBef>
                <a:spcPts val="0"/>
              </a:spcBef>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1313" indent="-285750">
              <a:lnSpc>
                <a:spcPct val="12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Know your post-accident drug / alcohol testing protocols</a:t>
            </a:r>
          </a:p>
          <a:p>
            <a:pPr>
              <a:spcBef>
                <a:spcPts val="600"/>
              </a:spcBef>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485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1293" y="1641209"/>
            <a:ext cx="7841411" cy="2930791"/>
          </a:xfrm>
        </p:spPr>
        <p:txBody>
          <a:bodyPr/>
          <a:lstStyle/>
          <a:p>
            <a:pPr marL="228573" indent="0" algn="ctr">
              <a:lnSpc>
                <a:spcPct val="150000"/>
              </a:lnSpc>
              <a:buNone/>
            </a:pPr>
            <a:r>
              <a:rPr lang="en-US" sz="2800" dirty="0"/>
              <a:t>Does your district conduct a formal accident investigation when an incident occurs (i.e. injury to an employee, student or visitor)?</a:t>
            </a:r>
          </a:p>
        </p:txBody>
      </p:sp>
      <p:sp>
        <p:nvSpPr>
          <p:cNvPr id="3" name="Title 2"/>
          <p:cNvSpPr>
            <a:spLocks noGrp="1"/>
          </p:cNvSpPr>
          <p:nvPr>
            <p:ph type="title"/>
          </p:nvPr>
        </p:nvSpPr>
        <p:spPr/>
        <p:txBody>
          <a:bodyPr/>
          <a:lstStyle/>
          <a:p>
            <a:r>
              <a:rPr lang="en-US" dirty="0"/>
              <a:t>Poll Students</a:t>
            </a:r>
          </a:p>
        </p:txBody>
      </p:sp>
      <p:grpSp>
        <p:nvGrpSpPr>
          <p:cNvPr id="4" name="Group 3">
            <a:extLst>
              <a:ext uri="{FF2B5EF4-FFF2-40B4-BE49-F238E27FC236}">
                <a16:creationId xmlns:a16="http://schemas.microsoft.com/office/drawing/2014/main" id="{A45869AE-1EBE-4BE1-BB69-F94737D3AC63}"/>
              </a:ext>
            </a:extLst>
          </p:cNvPr>
          <p:cNvGrpSpPr/>
          <p:nvPr/>
        </p:nvGrpSpPr>
        <p:grpSpPr>
          <a:xfrm>
            <a:off x="1885605" y="4572000"/>
            <a:ext cx="5353395" cy="1771650"/>
            <a:chOff x="1729047" y="2596037"/>
            <a:chExt cx="5353395" cy="1771650"/>
          </a:xfrm>
        </p:grpSpPr>
        <p:pic>
          <p:nvPicPr>
            <p:cNvPr id="5" name="Picture 4">
              <a:extLst>
                <a:ext uri="{FF2B5EF4-FFF2-40B4-BE49-F238E27FC236}">
                  <a16:creationId xmlns:a16="http://schemas.microsoft.com/office/drawing/2014/main" id="{9372AE2A-2DD4-4A2E-9351-3255B6609A3E}"/>
                </a:ext>
              </a:extLst>
            </p:cNvPr>
            <p:cNvPicPr>
              <a:picLocks noChangeAspect="1"/>
            </p:cNvPicPr>
            <p:nvPr/>
          </p:nvPicPr>
          <p:blipFill>
            <a:blip r:embed="rId3"/>
            <a:stretch>
              <a:fillRect/>
            </a:stretch>
          </p:blipFill>
          <p:spPr>
            <a:xfrm>
              <a:off x="3115107" y="2596037"/>
              <a:ext cx="2581275" cy="1771650"/>
            </a:xfrm>
            <a:prstGeom prst="rect">
              <a:avLst/>
            </a:prstGeom>
          </p:spPr>
        </p:pic>
        <p:sp>
          <p:nvSpPr>
            <p:cNvPr id="6" name="TextBox 5">
              <a:extLst>
                <a:ext uri="{FF2B5EF4-FFF2-40B4-BE49-F238E27FC236}">
                  <a16:creationId xmlns:a16="http://schemas.microsoft.com/office/drawing/2014/main" id="{48B81771-69FA-409C-90BA-733E3E19675F}"/>
                </a:ext>
              </a:extLst>
            </p:cNvPr>
            <p:cNvSpPr txBox="1"/>
            <p:nvPr/>
          </p:nvSpPr>
          <p:spPr>
            <a:xfrm>
              <a:off x="172904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Yes</a:t>
              </a:r>
            </a:p>
          </p:txBody>
        </p:sp>
        <p:sp>
          <p:nvSpPr>
            <p:cNvPr id="7" name="TextBox 6">
              <a:extLst>
                <a:ext uri="{FF2B5EF4-FFF2-40B4-BE49-F238E27FC236}">
                  <a16:creationId xmlns:a16="http://schemas.microsoft.com/office/drawing/2014/main" id="{E21F9A46-B037-4ABF-ADCD-6C8624AC48BC}"/>
                </a:ext>
              </a:extLst>
            </p:cNvPr>
            <p:cNvSpPr txBox="1"/>
            <p:nvPr/>
          </p:nvSpPr>
          <p:spPr>
            <a:xfrm>
              <a:off x="600178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No</a:t>
              </a:r>
            </a:p>
          </p:txBody>
        </p:sp>
      </p:grpSp>
    </p:spTree>
    <p:extLst>
      <p:ext uri="{BB962C8B-B14F-4D97-AF65-F5344CB8AC3E}">
        <p14:creationId xmlns:p14="http://schemas.microsoft.com/office/powerpoint/2010/main" val="3168976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640114"/>
            <a:ext cx="8410754" cy="4983710"/>
          </a:xfrm>
        </p:spPr>
        <p:txBody>
          <a:bodyPr/>
          <a:lstStyle/>
          <a:p>
            <a:pPr marL="55563" indent="0" eaLnBrk="1" hangingPunct="1">
              <a:spcAft>
                <a:spcPts val="1200"/>
              </a:spcAft>
              <a:buNone/>
            </a:pPr>
            <a:r>
              <a:rPr lang="en-US" sz="2600" u="sng" dirty="0">
                <a:solidFill>
                  <a:srgbClr val="002060"/>
                </a:solidFill>
              </a:rPr>
              <a:t>Employees at the scene should immediately</a:t>
            </a:r>
          </a:p>
          <a:p>
            <a:pPr eaLnBrk="1" hangingPunct="1">
              <a:spcAft>
                <a:spcPts val="2400"/>
              </a:spcAft>
            </a:pPr>
            <a:r>
              <a:rPr lang="en-US" sz="2600" dirty="0">
                <a:solidFill>
                  <a:srgbClr val="002060"/>
                </a:solidFill>
              </a:rPr>
              <a:t>Call for medical assistance, if needed</a:t>
            </a:r>
          </a:p>
          <a:p>
            <a:pPr eaLnBrk="1" hangingPunct="1">
              <a:spcAft>
                <a:spcPts val="2400"/>
              </a:spcAft>
            </a:pPr>
            <a:r>
              <a:rPr lang="en-US" sz="2600" dirty="0">
                <a:solidFill>
                  <a:srgbClr val="002060"/>
                </a:solidFill>
              </a:rPr>
              <a:t>Notify the Department</a:t>
            </a:r>
          </a:p>
          <a:p>
            <a:pPr eaLnBrk="1" hangingPunct="1">
              <a:spcAft>
                <a:spcPts val="2400"/>
              </a:spcAft>
            </a:pPr>
            <a:r>
              <a:rPr lang="en-US" sz="2600" dirty="0">
                <a:solidFill>
                  <a:srgbClr val="002060"/>
                </a:solidFill>
              </a:rPr>
              <a:t>Secure and make the scene safe</a:t>
            </a:r>
          </a:p>
          <a:p>
            <a:pPr eaLnBrk="1" hangingPunct="1">
              <a:spcAft>
                <a:spcPts val="2400"/>
              </a:spcAft>
            </a:pPr>
            <a:r>
              <a:rPr lang="en-US" sz="2600" dirty="0">
                <a:solidFill>
                  <a:srgbClr val="002060"/>
                </a:solidFill>
              </a:rPr>
              <a:t>Preserve equipment involved in incident </a:t>
            </a:r>
          </a:p>
        </p:txBody>
      </p:sp>
      <p:sp>
        <p:nvSpPr>
          <p:cNvPr id="3" name="Title 2"/>
          <p:cNvSpPr>
            <a:spLocks noGrp="1"/>
          </p:cNvSpPr>
          <p:nvPr>
            <p:ph type="title"/>
          </p:nvPr>
        </p:nvSpPr>
        <p:spPr>
          <a:xfrm>
            <a:off x="0" y="0"/>
            <a:ext cx="9143999" cy="1405054"/>
          </a:xfrm>
        </p:spPr>
        <p:txBody>
          <a:bodyPr/>
          <a:lstStyle/>
          <a:p>
            <a:r>
              <a:rPr lang="en-US" sz="3600" dirty="0"/>
              <a:t>Train Employees in Event of an Injury</a:t>
            </a:r>
          </a:p>
        </p:txBody>
      </p:sp>
      <p:sp>
        <p:nvSpPr>
          <p:cNvPr id="4" name="Rounded Rectangle 3"/>
          <p:cNvSpPr/>
          <p:nvPr/>
        </p:nvSpPr>
        <p:spPr>
          <a:xfrm>
            <a:off x="457202" y="5060897"/>
            <a:ext cx="7895966" cy="1136822"/>
          </a:xfrm>
          <a:prstGeom prst="roundRect">
            <a:avLst/>
          </a:prstGeom>
          <a:solidFill>
            <a:srgbClr val="FAC28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Train your employees on these actions.      </a:t>
            </a:r>
          </a:p>
          <a:p>
            <a:pPr algn="ctr"/>
            <a:r>
              <a:rPr lang="en-US" sz="2400" dirty="0">
                <a:solidFill>
                  <a:srgbClr val="002060"/>
                </a:solidFill>
              </a:rPr>
              <a:t> Do not assume they know and will do them properly.</a:t>
            </a:r>
          </a:p>
        </p:txBody>
      </p:sp>
    </p:spTree>
    <p:extLst>
      <p:ext uri="{BB962C8B-B14F-4D97-AF65-F5344CB8AC3E}">
        <p14:creationId xmlns:p14="http://schemas.microsoft.com/office/powerpoint/2010/main" val="4124480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C0B0095F-8A4E-8E31-C581-151098EE2F1B}"/>
              </a:ext>
            </a:extLst>
          </p:cNvPr>
          <p:cNvSpPr/>
          <p:nvPr/>
        </p:nvSpPr>
        <p:spPr>
          <a:xfrm>
            <a:off x="0" y="0"/>
            <a:ext cx="9144000" cy="1143000"/>
          </a:xfrm>
          <a:prstGeom prst="rect">
            <a:avLst/>
          </a:prstGeom>
          <a:solidFill>
            <a:srgbClr val="FFD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B3A2D6-B826-813D-67FB-05E2C1021D06}"/>
              </a:ext>
            </a:extLst>
          </p:cNvPr>
          <p:cNvSpPr txBox="1"/>
          <p:nvPr/>
        </p:nvSpPr>
        <p:spPr>
          <a:xfrm>
            <a:off x="914400" y="248334"/>
            <a:ext cx="7772400" cy="584775"/>
          </a:xfrm>
          <a:prstGeom prst="rect">
            <a:avLst/>
          </a:prstGeom>
          <a:noFill/>
        </p:spPr>
        <p:txBody>
          <a:bodyPr wrap="square">
            <a:spAutoFit/>
          </a:bodyPr>
          <a:lstStyle/>
          <a:p>
            <a:pPr algn="ctr"/>
            <a:r>
              <a:rPr lang="en-US" sz="3200" b="1" dirty="0">
                <a:solidFill>
                  <a:schemeClr val="tx2">
                    <a:lumMod val="75000"/>
                  </a:schemeClr>
                </a:solidFill>
                <a:latin typeface="Arial" panose="020B0604020202020204" pitchFamily="34" charset="0"/>
                <a:cs typeface="Arial" panose="020B0604020202020204" pitchFamily="34" charset="0"/>
              </a:rPr>
              <a:t>Welcome Members</a:t>
            </a:r>
            <a:endParaRPr lang="en-US" sz="3200" dirty="0"/>
          </a:p>
        </p:txBody>
      </p:sp>
      <p:pic>
        <p:nvPicPr>
          <p:cNvPr id="7" name="Picture 6">
            <a:extLst>
              <a:ext uri="{FF2B5EF4-FFF2-40B4-BE49-F238E27FC236}">
                <a16:creationId xmlns:a16="http://schemas.microsoft.com/office/drawing/2014/main" id="{26896EC9-54D1-8603-6872-7155A1162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2" y="248334"/>
            <a:ext cx="2050603" cy="1182422"/>
          </a:xfrm>
          <a:prstGeom prst="rect">
            <a:avLst/>
          </a:prstGeom>
        </p:spPr>
      </p:pic>
      <p:pic>
        <p:nvPicPr>
          <p:cNvPr id="2" name="Picture 1">
            <a:extLst>
              <a:ext uri="{FF2B5EF4-FFF2-40B4-BE49-F238E27FC236}">
                <a16:creationId xmlns:a16="http://schemas.microsoft.com/office/drawing/2014/main" id="{B0491753-4597-CA61-0D9A-E16D4907A954}"/>
              </a:ext>
            </a:extLst>
          </p:cNvPr>
          <p:cNvPicPr>
            <a:picLocks noChangeAspect="1"/>
          </p:cNvPicPr>
          <p:nvPr/>
        </p:nvPicPr>
        <p:blipFill>
          <a:blip r:embed="rId4"/>
          <a:stretch>
            <a:fillRect/>
          </a:stretch>
        </p:blipFill>
        <p:spPr>
          <a:xfrm>
            <a:off x="828674" y="1706651"/>
            <a:ext cx="7553325" cy="3651735"/>
          </a:xfrm>
          <a:prstGeom prst="rect">
            <a:avLst/>
          </a:prstGeom>
        </p:spPr>
      </p:pic>
      <p:sp>
        <p:nvSpPr>
          <p:cNvPr id="5" name="TextBox 4">
            <a:extLst>
              <a:ext uri="{FF2B5EF4-FFF2-40B4-BE49-F238E27FC236}">
                <a16:creationId xmlns:a16="http://schemas.microsoft.com/office/drawing/2014/main" id="{EBB33FD7-1DD1-583A-13F9-A445549FD0B2}"/>
              </a:ext>
            </a:extLst>
          </p:cNvPr>
          <p:cNvSpPr txBox="1"/>
          <p:nvPr/>
        </p:nvSpPr>
        <p:spPr>
          <a:xfrm>
            <a:off x="828675" y="5602048"/>
            <a:ext cx="3106363" cy="584775"/>
          </a:xfrm>
          <a:prstGeom prst="rect">
            <a:avLst/>
          </a:prstGeom>
          <a:noFill/>
        </p:spPr>
        <p:txBody>
          <a:bodyPr wrap="none" rtlCol="0">
            <a:spAutoFit/>
          </a:bodyPr>
          <a:lstStyle/>
          <a:p>
            <a:r>
              <a:rPr lang="en-US" sz="1400" dirty="0">
                <a:highlight>
                  <a:srgbClr val="FFFF00"/>
                </a:highlight>
              </a:rPr>
              <a:t>Welcome New Member Bellmawr BOE!!</a:t>
            </a:r>
          </a:p>
          <a:p>
            <a:endParaRPr lang="en-US" dirty="0"/>
          </a:p>
        </p:txBody>
      </p:sp>
    </p:spTree>
    <p:extLst>
      <p:ext uri="{BB962C8B-B14F-4D97-AF65-F5344CB8AC3E}">
        <p14:creationId xmlns:p14="http://schemas.microsoft.com/office/powerpoint/2010/main" val="2095927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60690"/>
            <a:ext cx="9143999" cy="921403"/>
          </a:xfrm>
        </p:spPr>
        <p:txBody>
          <a:bodyPr/>
          <a:lstStyle/>
          <a:p>
            <a:r>
              <a:rPr lang="en-US" dirty="0"/>
              <a:t>Be Prepared to Respond to an Injury</a:t>
            </a:r>
          </a:p>
        </p:txBody>
      </p:sp>
      <p:sp>
        <p:nvSpPr>
          <p:cNvPr id="4" name="Content Placeholder 4"/>
          <p:cNvSpPr>
            <a:spLocks noGrp="1"/>
          </p:cNvSpPr>
          <p:nvPr>
            <p:ph idx="1"/>
          </p:nvPr>
        </p:nvSpPr>
        <p:spPr>
          <a:xfrm>
            <a:off x="211874" y="1534420"/>
            <a:ext cx="5811239" cy="5085042"/>
          </a:xfrm>
        </p:spPr>
        <p:txBody>
          <a:bodyPr/>
          <a:lstStyle/>
          <a:p>
            <a:pPr>
              <a:lnSpc>
                <a:spcPct val="150000"/>
              </a:lnSpc>
              <a:spcBef>
                <a:spcPts val="600"/>
              </a:spcBef>
              <a:spcAft>
                <a:spcPts val="600"/>
              </a:spcAft>
            </a:pPr>
            <a:r>
              <a:rPr lang="en-US" sz="2600" b="1" dirty="0">
                <a:solidFill>
                  <a:srgbClr val="002060"/>
                </a:solidFill>
              </a:rPr>
              <a:t>Note paper &amp; Accident Forms</a:t>
            </a:r>
          </a:p>
          <a:p>
            <a:pPr>
              <a:lnSpc>
                <a:spcPct val="150000"/>
              </a:lnSpc>
              <a:spcBef>
                <a:spcPts val="600"/>
              </a:spcBef>
              <a:spcAft>
                <a:spcPts val="600"/>
              </a:spcAft>
            </a:pPr>
            <a:r>
              <a:rPr lang="en-US" sz="2600" b="1" dirty="0">
                <a:solidFill>
                  <a:srgbClr val="002060"/>
                </a:solidFill>
              </a:rPr>
              <a:t>Camera</a:t>
            </a:r>
          </a:p>
          <a:p>
            <a:pPr>
              <a:lnSpc>
                <a:spcPct val="150000"/>
              </a:lnSpc>
              <a:spcBef>
                <a:spcPts val="600"/>
              </a:spcBef>
              <a:spcAft>
                <a:spcPts val="600"/>
              </a:spcAft>
            </a:pPr>
            <a:r>
              <a:rPr lang="en-US" sz="2600" dirty="0">
                <a:solidFill>
                  <a:srgbClr val="002060"/>
                </a:solidFill>
              </a:rPr>
              <a:t>Measuring tape</a:t>
            </a:r>
          </a:p>
          <a:p>
            <a:pPr>
              <a:lnSpc>
                <a:spcPct val="150000"/>
              </a:lnSpc>
              <a:spcBef>
                <a:spcPts val="600"/>
              </a:spcBef>
              <a:spcAft>
                <a:spcPts val="600"/>
              </a:spcAft>
            </a:pPr>
            <a:r>
              <a:rPr lang="en-US" sz="2600" dirty="0">
                <a:solidFill>
                  <a:srgbClr val="002060"/>
                </a:solidFill>
              </a:rPr>
              <a:t>Barricade tape</a:t>
            </a:r>
          </a:p>
          <a:p>
            <a:pPr>
              <a:lnSpc>
                <a:spcPct val="150000"/>
              </a:lnSpc>
              <a:spcBef>
                <a:spcPts val="600"/>
              </a:spcBef>
              <a:spcAft>
                <a:spcPts val="600"/>
              </a:spcAft>
            </a:pPr>
            <a:r>
              <a:rPr lang="en-US" sz="2600" dirty="0">
                <a:solidFill>
                  <a:srgbClr val="002060"/>
                </a:solidFill>
              </a:rPr>
              <a:t>Plastic bags</a:t>
            </a:r>
          </a:p>
          <a:p>
            <a:pPr>
              <a:lnSpc>
                <a:spcPct val="150000"/>
              </a:lnSpc>
              <a:spcBef>
                <a:spcPts val="600"/>
              </a:spcBef>
              <a:spcAft>
                <a:spcPts val="600"/>
              </a:spcAft>
            </a:pPr>
            <a:r>
              <a:rPr lang="en-US" sz="2600" dirty="0">
                <a:solidFill>
                  <a:srgbClr val="002060"/>
                </a:solidFill>
              </a:rPr>
              <a:t>Clip board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484" y="2846979"/>
            <a:ext cx="3246050" cy="3246050"/>
          </a:xfrm>
          <a:prstGeom prst="rect">
            <a:avLst/>
          </a:prstGeom>
        </p:spPr>
      </p:pic>
    </p:spTree>
    <p:extLst>
      <p:ext uri="{BB962C8B-B14F-4D97-AF65-F5344CB8AC3E}">
        <p14:creationId xmlns:p14="http://schemas.microsoft.com/office/powerpoint/2010/main" val="3326608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3 Basic Steps of an Investigation</a:t>
            </a:r>
          </a:p>
        </p:txBody>
      </p:sp>
      <p:graphicFrame>
        <p:nvGraphicFramePr>
          <p:cNvPr id="4" name="Content Placeholder 3"/>
          <p:cNvGraphicFramePr>
            <a:graphicFrameLocks noGrp="1"/>
          </p:cNvGraphicFramePr>
          <p:nvPr>
            <p:ph idx="1"/>
          </p:nvPr>
        </p:nvGraphicFramePr>
        <p:xfrm>
          <a:off x="345688" y="1751400"/>
          <a:ext cx="7058722"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6286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1293" y="1641209"/>
            <a:ext cx="7841411" cy="2930791"/>
          </a:xfrm>
        </p:spPr>
        <p:txBody>
          <a:bodyPr/>
          <a:lstStyle/>
          <a:p>
            <a:pPr marL="228573" indent="0" algn="ctr">
              <a:lnSpc>
                <a:spcPct val="150000"/>
              </a:lnSpc>
              <a:buNone/>
            </a:pPr>
            <a:r>
              <a:rPr lang="en-US" sz="2800" dirty="0"/>
              <a:t>Are you the person responsible for gathering the facts around an injury;</a:t>
            </a:r>
          </a:p>
          <a:p>
            <a:pPr marL="228573" indent="0" algn="ctr">
              <a:lnSpc>
                <a:spcPct val="150000"/>
              </a:lnSpc>
              <a:buNone/>
            </a:pPr>
            <a:r>
              <a:rPr lang="en-US" sz="2800" dirty="0"/>
              <a:t> such as what PPE was worn, where it happened, or talking with witnesses.</a:t>
            </a:r>
          </a:p>
        </p:txBody>
      </p:sp>
      <p:sp>
        <p:nvSpPr>
          <p:cNvPr id="3" name="Title 2"/>
          <p:cNvSpPr>
            <a:spLocks noGrp="1"/>
          </p:cNvSpPr>
          <p:nvPr>
            <p:ph type="title"/>
          </p:nvPr>
        </p:nvSpPr>
        <p:spPr/>
        <p:txBody>
          <a:bodyPr/>
          <a:lstStyle/>
          <a:p>
            <a:r>
              <a:rPr lang="en-US" dirty="0"/>
              <a:t>Poll Students</a:t>
            </a:r>
          </a:p>
        </p:txBody>
      </p:sp>
      <p:grpSp>
        <p:nvGrpSpPr>
          <p:cNvPr id="4" name="Group 3">
            <a:extLst>
              <a:ext uri="{FF2B5EF4-FFF2-40B4-BE49-F238E27FC236}">
                <a16:creationId xmlns:a16="http://schemas.microsoft.com/office/drawing/2014/main" id="{A45869AE-1EBE-4BE1-BB69-F94737D3AC63}"/>
              </a:ext>
            </a:extLst>
          </p:cNvPr>
          <p:cNvGrpSpPr/>
          <p:nvPr/>
        </p:nvGrpSpPr>
        <p:grpSpPr>
          <a:xfrm>
            <a:off x="1895300" y="4572000"/>
            <a:ext cx="5353395" cy="1771650"/>
            <a:chOff x="1729047" y="2596037"/>
            <a:chExt cx="5353395" cy="1771650"/>
          </a:xfrm>
        </p:grpSpPr>
        <p:pic>
          <p:nvPicPr>
            <p:cNvPr id="5" name="Picture 4">
              <a:extLst>
                <a:ext uri="{FF2B5EF4-FFF2-40B4-BE49-F238E27FC236}">
                  <a16:creationId xmlns:a16="http://schemas.microsoft.com/office/drawing/2014/main" id="{9372AE2A-2DD4-4A2E-9351-3255B6609A3E}"/>
                </a:ext>
              </a:extLst>
            </p:cNvPr>
            <p:cNvPicPr>
              <a:picLocks noChangeAspect="1"/>
            </p:cNvPicPr>
            <p:nvPr/>
          </p:nvPicPr>
          <p:blipFill>
            <a:blip r:embed="rId3"/>
            <a:stretch>
              <a:fillRect/>
            </a:stretch>
          </p:blipFill>
          <p:spPr>
            <a:xfrm>
              <a:off x="3115107" y="2596037"/>
              <a:ext cx="2581275" cy="1771650"/>
            </a:xfrm>
            <a:prstGeom prst="rect">
              <a:avLst/>
            </a:prstGeom>
          </p:spPr>
        </p:pic>
        <p:sp>
          <p:nvSpPr>
            <p:cNvPr id="6" name="TextBox 5">
              <a:extLst>
                <a:ext uri="{FF2B5EF4-FFF2-40B4-BE49-F238E27FC236}">
                  <a16:creationId xmlns:a16="http://schemas.microsoft.com/office/drawing/2014/main" id="{48B81771-69FA-409C-90BA-733E3E19675F}"/>
                </a:ext>
              </a:extLst>
            </p:cNvPr>
            <p:cNvSpPr txBox="1"/>
            <p:nvPr/>
          </p:nvSpPr>
          <p:spPr>
            <a:xfrm>
              <a:off x="172904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Yes</a:t>
              </a:r>
            </a:p>
          </p:txBody>
        </p:sp>
        <p:sp>
          <p:nvSpPr>
            <p:cNvPr id="7" name="TextBox 6">
              <a:extLst>
                <a:ext uri="{FF2B5EF4-FFF2-40B4-BE49-F238E27FC236}">
                  <a16:creationId xmlns:a16="http://schemas.microsoft.com/office/drawing/2014/main" id="{E21F9A46-B037-4ABF-ADCD-6C8624AC48BC}"/>
                </a:ext>
              </a:extLst>
            </p:cNvPr>
            <p:cNvSpPr txBox="1"/>
            <p:nvPr/>
          </p:nvSpPr>
          <p:spPr>
            <a:xfrm>
              <a:off x="600178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No</a:t>
              </a:r>
            </a:p>
          </p:txBody>
        </p:sp>
      </p:grpSp>
    </p:spTree>
    <p:extLst>
      <p:ext uri="{BB962C8B-B14F-4D97-AF65-F5344CB8AC3E}">
        <p14:creationId xmlns:p14="http://schemas.microsoft.com/office/powerpoint/2010/main" val="3301895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2573" y="1926077"/>
            <a:ext cx="6718852" cy="4315066"/>
          </a:xfrm>
        </p:spPr>
        <p:txBody>
          <a:bodyPr/>
          <a:lstStyle/>
          <a:p>
            <a:pPr marL="228573" indent="0" algn="ctr">
              <a:lnSpc>
                <a:spcPct val="150000"/>
              </a:lnSpc>
              <a:buNone/>
            </a:pPr>
            <a:r>
              <a:rPr lang="en-US" sz="2800" dirty="0"/>
              <a:t>Do you routinely visit the site of the injury as part of your investigation.</a:t>
            </a:r>
          </a:p>
        </p:txBody>
      </p:sp>
      <p:sp>
        <p:nvSpPr>
          <p:cNvPr id="3" name="Title 2"/>
          <p:cNvSpPr>
            <a:spLocks noGrp="1"/>
          </p:cNvSpPr>
          <p:nvPr>
            <p:ph type="title"/>
          </p:nvPr>
        </p:nvSpPr>
        <p:spPr>
          <a:xfrm>
            <a:off x="0" y="260690"/>
            <a:ext cx="9143999" cy="921403"/>
          </a:xfrm>
        </p:spPr>
        <p:txBody>
          <a:bodyPr/>
          <a:lstStyle/>
          <a:p>
            <a:r>
              <a:rPr lang="en-US" sz="3600" dirty="0"/>
              <a:t> Poll Students Who Investigate Injuries</a:t>
            </a:r>
          </a:p>
        </p:txBody>
      </p:sp>
      <p:grpSp>
        <p:nvGrpSpPr>
          <p:cNvPr id="4" name="Group 3">
            <a:extLst>
              <a:ext uri="{FF2B5EF4-FFF2-40B4-BE49-F238E27FC236}">
                <a16:creationId xmlns:a16="http://schemas.microsoft.com/office/drawing/2014/main" id="{A45869AE-1EBE-4BE1-BB69-F94737D3AC63}"/>
              </a:ext>
            </a:extLst>
          </p:cNvPr>
          <p:cNvGrpSpPr/>
          <p:nvPr/>
        </p:nvGrpSpPr>
        <p:grpSpPr>
          <a:xfrm>
            <a:off x="1895301" y="3927880"/>
            <a:ext cx="5353395" cy="1771650"/>
            <a:chOff x="1729047" y="2596037"/>
            <a:chExt cx="5353395" cy="1771650"/>
          </a:xfrm>
        </p:grpSpPr>
        <p:pic>
          <p:nvPicPr>
            <p:cNvPr id="5" name="Picture 4">
              <a:extLst>
                <a:ext uri="{FF2B5EF4-FFF2-40B4-BE49-F238E27FC236}">
                  <a16:creationId xmlns:a16="http://schemas.microsoft.com/office/drawing/2014/main" id="{9372AE2A-2DD4-4A2E-9351-3255B6609A3E}"/>
                </a:ext>
              </a:extLst>
            </p:cNvPr>
            <p:cNvPicPr>
              <a:picLocks noChangeAspect="1"/>
            </p:cNvPicPr>
            <p:nvPr/>
          </p:nvPicPr>
          <p:blipFill>
            <a:blip r:embed="rId3"/>
            <a:stretch>
              <a:fillRect/>
            </a:stretch>
          </p:blipFill>
          <p:spPr>
            <a:xfrm>
              <a:off x="3115107" y="2596037"/>
              <a:ext cx="2581275" cy="1771650"/>
            </a:xfrm>
            <a:prstGeom prst="rect">
              <a:avLst/>
            </a:prstGeom>
          </p:spPr>
        </p:pic>
        <p:sp>
          <p:nvSpPr>
            <p:cNvPr id="6" name="TextBox 5">
              <a:extLst>
                <a:ext uri="{FF2B5EF4-FFF2-40B4-BE49-F238E27FC236}">
                  <a16:creationId xmlns:a16="http://schemas.microsoft.com/office/drawing/2014/main" id="{48B81771-69FA-409C-90BA-733E3E19675F}"/>
                </a:ext>
              </a:extLst>
            </p:cNvPr>
            <p:cNvSpPr txBox="1"/>
            <p:nvPr/>
          </p:nvSpPr>
          <p:spPr>
            <a:xfrm>
              <a:off x="172904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Yes</a:t>
              </a:r>
            </a:p>
          </p:txBody>
        </p:sp>
        <p:sp>
          <p:nvSpPr>
            <p:cNvPr id="7" name="TextBox 6">
              <a:extLst>
                <a:ext uri="{FF2B5EF4-FFF2-40B4-BE49-F238E27FC236}">
                  <a16:creationId xmlns:a16="http://schemas.microsoft.com/office/drawing/2014/main" id="{E21F9A46-B037-4ABF-ADCD-6C8624AC48BC}"/>
                </a:ext>
              </a:extLst>
            </p:cNvPr>
            <p:cNvSpPr txBox="1"/>
            <p:nvPr/>
          </p:nvSpPr>
          <p:spPr>
            <a:xfrm>
              <a:off x="600178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No</a:t>
              </a:r>
            </a:p>
          </p:txBody>
        </p:sp>
      </p:grpSp>
    </p:spTree>
    <p:extLst>
      <p:ext uri="{BB962C8B-B14F-4D97-AF65-F5344CB8AC3E}">
        <p14:creationId xmlns:p14="http://schemas.microsoft.com/office/powerpoint/2010/main" val="108362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8296" y="1640114"/>
            <a:ext cx="8589659" cy="4983710"/>
          </a:xfrm>
        </p:spPr>
        <p:txBody>
          <a:bodyPr>
            <a:normAutofit/>
          </a:bodyPr>
          <a:lstStyle/>
          <a:p>
            <a:pPr marL="55563" indent="0" eaLnBrk="1" hangingPunct="1">
              <a:spcAft>
                <a:spcPts val="1800"/>
              </a:spcAft>
              <a:buNone/>
            </a:pPr>
            <a:r>
              <a:rPr lang="en-US" sz="2800" u="sng" dirty="0">
                <a:solidFill>
                  <a:srgbClr val="002060"/>
                </a:solidFill>
              </a:rPr>
              <a:t>When the fact-finder arrives at scene</a:t>
            </a:r>
            <a:r>
              <a:rPr lang="en-US" sz="2800" dirty="0">
                <a:solidFill>
                  <a:srgbClr val="002060"/>
                </a:solidFill>
              </a:rPr>
              <a:t>:</a:t>
            </a:r>
          </a:p>
          <a:p>
            <a:pPr marL="228573" indent="0" eaLnBrk="1" hangingPunct="1">
              <a:spcAft>
                <a:spcPts val="3600"/>
              </a:spcAft>
              <a:buNone/>
            </a:pPr>
            <a:r>
              <a:rPr lang="en-US" sz="2800" dirty="0">
                <a:solidFill>
                  <a:srgbClr val="002060"/>
                </a:solidFill>
              </a:rPr>
              <a:t>Survey the scene for relevant information</a:t>
            </a:r>
          </a:p>
          <a:p>
            <a:pPr marL="228573" indent="0" eaLnBrk="1" hangingPunct="1">
              <a:buNone/>
            </a:pPr>
            <a:r>
              <a:rPr lang="en-US" sz="2800" dirty="0">
                <a:solidFill>
                  <a:srgbClr val="002060"/>
                </a:solidFill>
              </a:rPr>
              <a:t>Record key information</a:t>
            </a:r>
          </a:p>
          <a:p>
            <a:pPr lvl="1" eaLnBrk="1" hangingPunct="1">
              <a:buFont typeface="Courier New" panose="02070309020205020404" pitchFamily="49" charset="0"/>
              <a:buChar char="o"/>
            </a:pPr>
            <a:r>
              <a:rPr lang="en-US" sz="2800" dirty="0">
                <a:solidFill>
                  <a:srgbClr val="002060"/>
                </a:solidFill>
              </a:rPr>
              <a:t>Use forms as tools</a:t>
            </a:r>
          </a:p>
          <a:p>
            <a:pPr lvl="1" eaLnBrk="1" hangingPunct="1">
              <a:lnSpc>
                <a:spcPct val="110000"/>
              </a:lnSpc>
              <a:spcBef>
                <a:spcPts val="0"/>
              </a:spcBef>
              <a:buFont typeface="Courier New" panose="02070309020205020404" pitchFamily="49" charset="0"/>
              <a:buChar char="o"/>
            </a:pPr>
            <a:r>
              <a:rPr lang="en-US" sz="2800" b="1" dirty="0">
                <a:solidFill>
                  <a:srgbClr val="002060"/>
                </a:solidFill>
              </a:rPr>
              <a:t>Take pictures – </a:t>
            </a:r>
            <a:r>
              <a:rPr lang="en-US" sz="2800" b="1" u="sng" dirty="0">
                <a:solidFill>
                  <a:srgbClr val="F68D25"/>
                </a:solidFill>
              </a:rPr>
              <a:t>Key take-away of class</a:t>
            </a:r>
          </a:p>
          <a:p>
            <a:pPr lvl="1" eaLnBrk="1" hangingPunct="1">
              <a:lnSpc>
                <a:spcPct val="110000"/>
              </a:lnSpc>
              <a:spcBef>
                <a:spcPts val="0"/>
              </a:spcBef>
              <a:buFont typeface="Courier New" panose="02070309020205020404" pitchFamily="49" charset="0"/>
              <a:buChar char="o"/>
            </a:pPr>
            <a:r>
              <a:rPr lang="en-US" sz="2800" b="1" dirty="0">
                <a:solidFill>
                  <a:srgbClr val="002060"/>
                </a:solidFill>
              </a:rPr>
              <a:t>Secure and save all video evidence</a:t>
            </a:r>
          </a:p>
          <a:p>
            <a:pPr marL="228573" indent="0" eaLnBrk="1" hangingPunct="1">
              <a:spcAft>
                <a:spcPts val="1200"/>
              </a:spcAft>
              <a:buNone/>
            </a:pPr>
            <a:r>
              <a:rPr lang="en-US" sz="2800" dirty="0">
                <a:solidFill>
                  <a:srgbClr val="002060"/>
                </a:solidFill>
              </a:rPr>
              <a:t>Secure / document equipment involved</a:t>
            </a:r>
          </a:p>
        </p:txBody>
      </p:sp>
      <p:sp>
        <p:nvSpPr>
          <p:cNvPr id="3" name="Title 2"/>
          <p:cNvSpPr>
            <a:spLocks noGrp="1"/>
          </p:cNvSpPr>
          <p:nvPr>
            <p:ph type="title"/>
          </p:nvPr>
        </p:nvSpPr>
        <p:spPr>
          <a:xfrm>
            <a:off x="457199" y="0"/>
            <a:ext cx="8229601" cy="1405054"/>
          </a:xfrm>
        </p:spPr>
        <p:txBody>
          <a:bodyPr>
            <a:normAutofit fontScale="90000"/>
          </a:bodyPr>
          <a:lstStyle/>
          <a:p>
            <a:r>
              <a:rPr lang="en-US" dirty="0"/>
              <a:t>Collecting Facts</a:t>
            </a:r>
            <a:br>
              <a:rPr lang="en-US" dirty="0"/>
            </a:br>
            <a:r>
              <a:rPr lang="en-US" dirty="0"/>
              <a:t>At the Scene of the Injury</a:t>
            </a:r>
          </a:p>
        </p:txBody>
      </p:sp>
    </p:spTree>
    <p:extLst>
      <p:ext uri="{BB962C8B-B14F-4D97-AF65-F5344CB8AC3E}">
        <p14:creationId xmlns:p14="http://schemas.microsoft.com/office/powerpoint/2010/main" val="3086577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5440"/>
            <a:ext cx="9143999" cy="1606210"/>
          </a:xfrm>
          <a:solidFill>
            <a:schemeClr val="bg1"/>
          </a:solidFill>
        </p:spPr>
        <p:txBody>
          <a:bodyPr/>
          <a:lstStyle/>
          <a:p>
            <a:r>
              <a:rPr lang="en-US" sz="3200" dirty="0"/>
              <a:t>What are the advantages to visiting the scene and interviewing witnesses on site?</a:t>
            </a:r>
          </a:p>
        </p:txBody>
      </p:sp>
      <p:pic>
        <p:nvPicPr>
          <p:cNvPr id="2" name="Picture 1"/>
          <p:cNvPicPr>
            <a:picLocks noChangeAspect="1"/>
          </p:cNvPicPr>
          <p:nvPr/>
        </p:nvPicPr>
        <p:blipFill rotWithShape="1">
          <a:blip r:embed="rId3"/>
          <a:srcRect t="22768" b="10946"/>
          <a:stretch/>
        </p:blipFill>
        <p:spPr>
          <a:xfrm>
            <a:off x="1861890" y="1771650"/>
            <a:ext cx="5420218" cy="2190750"/>
          </a:xfrm>
          <a:prstGeom prst="rect">
            <a:avLst/>
          </a:prstGeom>
        </p:spPr>
      </p:pic>
      <p:sp>
        <p:nvSpPr>
          <p:cNvPr id="5" name="Content Placeholder 4"/>
          <p:cNvSpPr>
            <a:spLocks noGrp="1"/>
          </p:cNvSpPr>
          <p:nvPr>
            <p:ph idx="1"/>
          </p:nvPr>
        </p:nvSpPr>
        <p:spPr>
          <a:xfrm>
            <a:off x="0" y="4267200"/>
            <a:ext cx="9144000" cy="1783443"/>
          </a:xfrm>
        </p:spPr>
        <p:txBody>
          <a:bodyPr>
            <a:normAutofit fontScale="85000" lnSpcReduction="20000"/>
          </a:bodyPr>
          <a:lstStyle/>
          <a:p>
            <a:pPr marL="228573" lvl="0" indent="0">
              <a:spcAft>
                <a:spcPts val="1800"/>
              </a:spcAft>
              <a:buNone/>
            </a:pPr>
            <a:r>
              <a:rPr lang="en-US" sz="2600" u="sng" dirty="0"/>
              <a:t>Advantages to interviewing witness at the site of the injury</a:t>
            </a:r>
            <a:r>
              <a:rPr lang="en-US" sz="2600" dirty="0"/>
              <a:t>:</a:t>
            </a:r>
          </a:p>
          <a:p>
            <a:pPr lvl="0">
              <a:spcAft>
                <a:spcPts val="1800"/>
              </a:spcAft>
            </a:pPr>
            <a:r>
              <a:rPr lang="en-US" sz="2600" dirty="0"/>
              <a:t>You &amp; witness can walk-through the actions leading up to event</a:t>
            </a:r>
          </a:p>
          <a:p>
            <a:pPr lvl="0">
              <a:spcAft>
                <a:spcPts val="1800"/>
              </a:spcAft>
            </a:pPr>
            <a:r>
              <a:rPr lang="en-US" sz="2600" dirty="0"/>
              <a:t>You &amp; witness can see the scene together</a:t>
            </a:r>
          </a:p>
          <a:p>
            <a:pPr marL="228573" indent="0">
              <a:spcAft>
                <a:spcPts val="1800"/>
              </a:spcAft>
              <a:buNone/>
            </a:pPr>
            <a:endParaRPr lang="en-US" sz="2600" dirty="0"/>
          </a:p>
        </p:txBody>
      </p:sp>
    </p:spTree>
    <p:extLst>
      <p:ext uri="{BB962C8B-B14F-4D97-AF65-F5344CB8AC3E}">
        <p14:creationId xmlns:p14="http://schemas.microsoft.com/office/powerpoint/2010/main" val="272421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1"/>
          </p:nvPr>
        </p:nvSpPr>
        <p:spPr>
          <a:xfrm>
            <a:off x="310551" y="1654629"/>
            <a:ext cx="8674628" cy="4542972"/>
          </a:xfrm>
        </p:spPr>
        <p:txBody>
          <a:bodyPr>
            <a:normAutofit/>
          </a:bodyPr>
          <a:lstStyle/>
          <a:p>
            <a:pPr marL="0" indent="0">
              <a:spcAft>
                <a:spcPts val="1800"/>
              </a:spcAft>
              <a:buNone/>
            </a:pPr>
            <a:r>
              <a:rPr lang="en-US" sz="2600" u="sng" dirty="0"/>
              <a:t>Advantages to interviewing witness in a private office</a:t>
            </a:r>
            <a:r>
              <a:rPr lang="en-US" sz="2600" dirty="0"/>
              <a:t>:</a:t>
            </a:r>
          </a:p>
          <a:p>
            <a:pPr>
              <a:spcAft>
                <a:spcPts val="1800"/>
              </a:spcAft>
            </a:pPr>
            <a:r>
              <a:rPr lang="en-US" sz="2600" dirty="0"/>
              <a:t>Private and confidential</a:t>
            </a:r>
          </a:p>
          <a:p>
            <a:pPr>
              <a:spcAft>
                <a:spcPts val="1800"/>
              </a:spcAft>
            </a:pPr>
            <a:r>
              <a:rPr lang="en-US" sz="2600" dirty="0"/>
              <a:t>Calm</a:t>
            </a:r>
          </a:p>
          <a:p>
            <a:pPr>
              <a:spcAft>
                <a:spcPts val="1800"/>
              </a:spcAft>
            </a:pPr>
            <a:r>
              <a:rPr lang="en-US" sz="2600" dirty="0"/>
              <a:t>Comfortable</a:t>
            </a:r>
          </a:p>
          <a:p>
            <a:r>
              <a:rPr lang="en-US" sz="2600" dirty="0"/>
              <a:t>You can arrange the office to create the atmosphere you need</a:t>
            </a:r>
          </a:p>
          <a:p>
            <a:pPr lvl="1">
              <a:spcAft>
                <a:spcPts val="1800"/>
              </a:spcAft>
              <a:buFont typeface="Courier New" panose="02070309020205020404" pitchFamily="49" charset="0"/>
              <a:buChar char="o"/>
            </a:pPr>
            <a:r>
              <a:rPr lang="en-US" sz="2600" dirty="0"/>
              <a:t>Boss, caring manager, peers</a:t>
            </a:r>
          </a:p>
        </p:txBody>
      </p:sp>
      <p:sp>
        <p:nvSpPr>
          <p:cNvPr id="3" name="Title 2"/>
          <p:cNvSpPr>
            <a:spLocks noGrp="1"/>
          </p:cNvSpPr>
          <p:nvPr>
            <p:ph type="title"/>
          </p:nvPr>
        </p:nvSpPr>
        <p:spPr>
          <a:xfrm>
            <a:off x="0" y="233394"/>
            <a:ext cx="9144000" cy="921403"/>
          </a:xfrm>
        </p:spPr>
        <p:txBody>
          <a:bodyPr/>
          <a:lstStyle/>
          <a:p>
            <a:r>
              <a:rPr lang="en-US" dirty="0"/>
              <a:t>Interviewing Witnesses in an Office</a:t>
            </a:r>
          </a:p>
        </p:txBody>
      </p:sp>
    </p:spTree>
    <p:extLst>
      <p:ext uri="{BB962C8B-B14F-4D97-AF65-F5344CB8AC3E}">
        <p14:creationId xmlns:p14="http://schemas.microsoft.com/office/powerpoint/2010/main" val="27490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051" y="1740475"/>
            <a:ext cx="8229601" cy="4601029"/>
          </a:xfrm>
        </p:spPr>
        <p:txBody>
          <a:bodyPr/>
          <a:lstStyle/>
          <a:p>
            <a:pPr marL="119063" lvl="1" indent="0" algn="ctr" eaLnBrk="1" hangingPunct="1">
              <a:spcBef>
                <a:spcPts val="0"/>
              </a:spcBef>
              <a:spcAft>
                <a:spcPts val="2400"/>
              </a:spcAft>
              <a:buNone/>
            </a:pPr>
            <a:r>
              <a:rPr lang="en-US" sz="2600" dirty="0">
                <a:solidFill>
                  <a:srgbClr val="002060"/>
                </a:solidFill>
              </a:rPr>
              <a:t>Any one who saw, heard, or can add information should be interviewed</a:t>
            </a:r>
          </a:p>
        </p:txBody>
      </p:sp>
      <p:sp>
        <p:nvSpPr>
          <p:cNvPr id="3" name="Title 2"/>
          <p:cNvSpPr>
            <a:spLocks noGrp="1"/>
          </p:cNvSpPr>
          <p:nvPr>
            <p:ph type="title"/>
          </p:nvPr>
        </p:nvSpPr>
        <p:spPr>
          <a:xfrm>
            <a:off x="457199" y="0"/>
            <a:ext cx="8229601" cy="1405054"/>
          </a:xfrm>
        </p:spPr>
        <p:txBody>
          <a:bodyPr/>
          <a:lstStyle/>
          <a:p>
            <a:r>
              <a:rPr lang="en-US" dirty="0"/>
              <a:t>Interviewing Witnesses</a:t>
            </a:r>
          </a:p>
        </p:txBody>
      </p:sp>
      <p:sp>
        <p:nvSpPr>
          <p:cNvPr id="4" name="Rounded Rectangle 3"/>
          <p:cNvSpPr/>
          <p:nvPr/>
        </p:nvSpPr>
        <p:spPr>
          <a:xfrm>
            <a:off x="258417" y="3041375"/>
            <a:ext cx="8587409" cy="3021834"/>
          </a:xfrm>
          <a:prstGeom prst="roundRect">
            <a:avLst/>
          </a:prstGeom>
          <a:solidFill>
            <a:srgbClr val="CC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600" b="1" dirty="0">
                <a:solidFill>
                  <a:srgbClr val="002060"/>
                </a:solidFill>
              </a:rPr>
              <a:t>What has been your experiences when interviewing witnesses?</a:t>
            </a:r>
          </a:p>
          <a:p>
            <a:pPr>
              <a:spcAft>
                <a:spcPts val="1200"/>
              </a:spcAft>
            </a:pPr>
            <a:r>
              <a:rPr lang="en-US" sz="2600" dirty="0">
                <a:solidFill>
                  <a:srgbClr val="002060"/>
                </a:solidFill>
              </a:rPr>
              <a:t>Are they completely open?</a:t>
            </a:r>
          </a:p>
          <a:p>
            <a:pPr>
              <a:spcAft>
                <a:spcPts val="1200"/>
              </a:spcAft>
            </a:pPr>
            <a:r>
              <a:rPr lang="en-US" sz="2600" dirty="0">
                <a:solidFill>
                  <a:srgbClr val="002060"/>
                </a:solidFill>
              </a:rPr>
              <a:t>Are they eager or hesitant to tell you everything?</a:t>
            </a:r>
          </a:p>
          <a:p>
            <a:pPr>
              <a:spcAft>
                <a:spcPts val="1200"/>
              </a:spcAft>
            </a:pPr>
            <a:r>
              <a:rPr lang="en-US" sz="2600" dirty="0">
                <a:solidFill>
                  <a:srgbClr val="002060"/>
                </a:solidFill>
              </a:rPr>
              <a:t>Has someone ever refused to cooperate?</a:t>
            </a:r>
          </a:p>
        </p:txBody>
      </p:sp>
    </p:spTree>
    <p:extLst>
      <p:ext uri="{BB962C8B-B14F-4D97-AF65-F5344CB8AC3E}">
        <p14:creationId xmlns:p14="http://schemas.microsoft.com/office/powerpoint/2010/main" val="3811569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8771" y="1648108"/>
            <a:ext cx="7866456" cy="1770953"/>
          </a:xfrm>
        </p:spPr>
        <p:txBody>
          <a:bodyPr>
            <a:normAutofit lnSpcReduction="10000"/>
          </a:bodyPr>
          <a:lstStyle/>
          <a:p>
            <a:pPr marL="0" indent="0" algn="ctr" eaLnBrk="1" hangingPunct="1">
              <a:lnSpc>
                <a:spcPct val="150000"/>
              </a:lnSpc>
              <a:spcBef>
                <a:spcPts val="0"/>
              </a:spcBef>
              <a:spcAft>
                <a:spcPts val="1800"/>
              </a:spcAft>
              <a:buNone/>
            </a:pPr>
            <a:r>
              <a:rPr lang="en-US" sz="3200" b="1" dirty="0">
                <a:solidFill>
                  <a:srgbClr val="002060"/>
                </a:solidFill>
              </a:rPr>
              <a:t>Separate the </a:t>
            </a:r>
            <a:r>
              <a:rPr lang="en-US" sz="3200" b="1" u="sng" dirty="0">
                <a:solidFill>
                  <a:srgbClr val="002060"/>
                </a:solidFill>
              </a:rPr>
              <a:t>investigation process</a:t>
            </a:r>
            <a:r>
              <a:rPr lang="en-US" sz="3200" b="1" dirty="0">
                <a:solidFill>
                  <a:srgbClr val="002060"/>
                </a:solidFill>
              </a:rPr>
              <a:t>                from the </a:t>
            </a:r>
            <a:r>
              <a:rPr lang="en-US" sz="3200" b="1" u="sng" dirty="0">
                <a:solidFill>
                  <a:srgbClr val="002060"/>
                </a:solidFill>
              </a:rPr>
              <a:t>disciplinary process</a:t>
            </a:r>
            <a:endParaRPr lang="en-US" sz="3200" b="1" dirty="0">
              <a:solidFill>
                <a:srgbClr val="002060"/>
              </a:solidFill>
            </a:endParaRPr>
          </a:p>
          <a:p>
            <a:pPr algn="ctr"/>
            <a:endParaRPr lang="en-US" sz="3200" dirty="0">
              <a:solidFill>
                <a:srgbClr val="002060"/>
              </a:solidFill>
            </a:endParaRPr>
          </a:p>
        </p:txBody>
      </p:sp>
      <p:sp>
        <p:nvSpPr>
          <p:cNvPr id="3" name="Title 2"/>
          <p:cNvSpPr>
            <a:spLocks noGrp="1"/>
          </p:cNvSpPr>
          <p:nvPr>
            <p:ph type="title"/>
          </p:nvPr>
        </p:nvSpPr>
        <p:spPr/>
        <p:txBody>
          <a:bodyPr/>
          <a:lstStyle/>
          <a:p>
            <a:r>
              <a:rPr lang="en-US" dirty="0"/>
              <a:t>Key Take-Away</a:t>
            </a:r>
          </a:p>
        </p:txBody>
      </p:sp>
    </p:spTree>
    <p:extLst>
      <p:ext uri="{BB962C8B-B14F-4D97-AF65-F5344CB8AC3E}">
        <p14:creationId xmlns:p14="http://schemas.microsoft.com/office/powerpoint/2010/main" val="406560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386" y="1648108"/>
            <a:ext cx="8363413" cy="4939106"/>
          </a:xfrm>
        </p:spPr>
        <p:txBody>
          <a:bodyPr/>
          <a:lstStyle/>
          <a:p>
            <a:pPr eaLnBrk="1" hangingPunct="1">
              <a:spcBef>
                <a:spcPts val="0"/>
              </a:spcBef>
              <a:spcAft>
                <a:spcPts val="2400"/>
              </a:spcAft>
            </a:pPr>
            <a:r>
              <a:rPr lang="en-US" sz="2600" dirty="0">
                <a:solidFill>
                  <a:srgbClr val="002060"/>
                </a:solidFill>
              </a:rPr>
              <a:t>Interview witnesses separately</a:t>
            </a:r>
          </a:p>
          <a:p>
            <a:pPr eaLnBrk="1" hangingPunct="1">
              <a:spcBef>
                <a:spcPts val="0"/>
              </a:spcBef>
              <a:spcAft>
                <a:spcPts val="2400"/>
              </a:spcAft>
            </a:pPr>
            <a:r>
              <a:rPr lang="en-US" sz="2600" dirty="0">
                <a:solidFill>
                  <a:srgbClr val="002060"/>
                </a:solidFill>
              </a:rPr>
              <a:t>Put the person at ease</a:t>
            </a:r>
          </a:p>
          <a:p>
            <a:pPr eaLnBrk="1" hangingPunct="1">
              <a:spcBef>
                <a:spcPts val="0"/>
              </a:spcBef>
            </a:pPr>
            <a:r>
              <a:rPr lang="en-US" sz="2600" dirty="0">
                <a:solidFill>
                  <a:srgbClr val="002060"/>
                </a:solidFill>
              </a:rPr>
              <a:t>Establish facts and timeline</a:t>
            </a:r>
          </a:p>
          <a:p>
            <a:pPr lvl="1" eaLnBrk="1" hangingPunct="1">
              <a:spcBef>
                <a:spcPts val="0"/>
              </a:spcBef>
              <a:spcAft>
                <a:spcPts val="2400"/>
              </a:spcAft>
              <a:buFont typeface="Courier New" panose="02070309020205020404" pitchFamily="49" charset="0"/>
              <a:buChar char="o"/>
            </a:pPr>
            <a:r>
              <a:rPr lang="en-US" sz="2600" dirty="0">
                <a:solidFill>
                  <a:srgbClr val="002060"/>
                </a:solidFill>
              </a:rPr>
              <a:t>No judgement or presumptions at this point</a:t>
            </a:r>
          </a:p>
          <a:p>
            <a:pPr eaLnBrk="1" hangingPunct="1">
              <a:spcBef>
                <a:spcPts val="0"/>
              </a:spcBef>
              <a:spcAft>
                <a:spcPts val="2400"/>
              </a:spcAft>
            </a:pPr>
            <a:r>
              <a:rPr lang="en-US" sz="2600" dirty="0">
                <a:solidFill>
                  <a:srgbClr val="002060"/>
                </a:solidFill>
              </a:rPr>
              <a:t>Ask </a:t>
            </a:r>
            <a:r>
              <a:rPr lang="en-US" sz="2600" u="sng" dirty="0">
                <a:solidFill>
                  <a:srgbClr val="002060"/>
                </a:solidFill>
              </a:rPr>
              <a:t>open-ended questions</a:t>
            </a:r>
            <a:r>
              <a:rPr lang="en-US" sz="2600" dirty="0">
                <a:solidFill>
                  <a:srgbClr val="002060"/>
                </a:solidFill>
              </a:rPr>
              <a:t> </a:t>
            </a:r>
          </a:p>
          <a:p>
            <a:pPr eaLnBrk="1" hangingPunct="1">
              <a:spcBef>
                <a:spcPts val="0"/>
              </a:spcBef>
              <a:spcAft>
                <a:spcPts val="2400"/>
              </a:spcAft>
            </a:pPr>
            <a:r>
              <a:rPr lang="en-US" sz="2600" dirty="0">
                <a:solidFill>
                  <a:srgbClr val="002060"/>
                </a:solidFill>
              </a:rPr>
              <a:t>Let the person talk</a:t>
            </a:r>
          </a:p>
          <a:p>
            <a:pPr eaLnBrk="1" hangingPunct="1">
              <a:spcBef>
                <a:spcPts val="0"/>
              </a:spcBef>
              <a:spcAft>
                <a:spcPts val="1800"/>
              </a:spcAft>
            </a:pPr>
            <a:r>
              <a:rPr lang="en-US" sz="2600" dirty="0">
                <a:solidFill>
                  <a:srgbClr val="002060"/>
                </a:solidFill>
              </a:rPr>
              <a:t>Listen, ask clarifying questions, then summarize</a:t>
            </a:r>
          </a:p>
        </p:txBody>
      </p:sp>
      <p:sp>
        <p:nvSpPr>
          <p:cNvPr id="3" name="Title 2"/>
          <p:cNvSpPr>
            <a:spLocks noGrp="1"/>
          </p:cNvSpPr>
          <p:nvPr>
            <p:ph type="title"/>
          </p:nvPr>
        </p:nvSpPr>
        <p:spPr/>
        <p:txBody>
          <a:bodyPr/>
          <a:lstStyle/>
          <a:p>
            <a:r>
              <a:rPr lang="en-US" dirty="0"/>
              <a:t>Interviewing Tips</a:t>
            </a:r>
          </a:p>
        </p:txBody>
      </p:sp>
    </p:spTree>
    <p:extLst>
      <p:ext uri="{BB962C8B-B14F-4D97-AF65-F5344CB8AC3E}">
        <p14:creationId xmlns:p14="http://schemas.microsoft.com/office/powerpoint/2010/main" val="405820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4</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C0B0095F-8A4E-8E31-C581-151098EE2F1B}"/>
              </a:ext>
            </a:extLst>
          </p:cNvPr>
          <p:cNvSpPr/>
          <p:nvPr/>
        </p:nvSpPr>
        <p:spPr>
          <a:xfrm>
            <a:off x="0" y="0"/>
            <a:ext cx="9144000" cy="1143000"/>
          </a:xfrm>
          <a:prstGeom prst="rect">
            <a:avLst/>
          </a:prstGeom>
          <a:solidFill>
            <a:srgbClr val="FFD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B3A2D6-B826-813D-67FB-05E2C1021D06}"/>
              </a:ext>
            </a:extLst>
          </p:cNvPr>
          <p:cNvSpPr txBox="1"/>
          <p:nvPr/>
        </p:nvSpPr>
        <p:spPr>
          <a:xfrm>
            <a:off x="914400" y="248334"/>
            <a:ext cx="7772400" cy="584775"/>
          </a:xfrm>
          <a:prstGeom prst="rect">
            <a:avLst/>
          </a:prstGeom>
          <a:noFill/>
        </p:spPr>
        <p:txBody>
          <a:bodyPr wrap="square">
            <a:spAutoFit/>
          </a:bodyPr>
          <a:lstStyle/>
          <a:p>
            <a:pPr algn="ctr"/>
            <a:r>
              <a:rPr lang="en-US" sz="3200" b="1" dirty="0">
                <a:solidFill>
                  <a:schemeClr val="tx2">
                    <a:lumMod val="75000"/>
                  </a:schemeClr>
                </a:solidFill>
                <a:latin typeface="Arial" panose="020B0604020202020204" pitchFamily="34" charset="0"/>
                <a:cs typeface="Arial" panose="020B0604020202020204" pitchFamily="34" charset="0"/>
              </a:rPr>
              <a:t>Welcome Members</a:t>
            </a:r>
            <a:endParaRPr lang="en-US" sz="3200" dirty="0"/>
          </a:p>
        </p:txBody>
      </p:sp>
      <p:pic>
        <p:nvPicPr>
          <p:cNvPr id="2" name="Picture 1">
            <a:extLst>
              <a:ext uri="{FF2B5EF4-FFF2-40B4-BE49-F238E27FC236}">
                <a16:creationId xmlns:a16="http://schemas.microsoft.com/office/drawing/2014/main" id="{5E6FFCEB-8836-BC22-4E22-E3EA212D1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76201"/>
            <a:ext cx="1079752" cy="1524000"/>
          </a:xfrm>
          <a:prstGeom prst="rect">
            <a:avLst/>
          </a:prstGeom>
        </p:spPr>
      </p:pic>
      <p:pic>
        <p:nvPicPr>
          <p:cNvPr id="8" name="Picture 7">
            <a:extLst>
              <a:ext uri="{FF2B5EF4-FFF2-40B4-BE49-F238E27FC236}">
                <a16:creationId xmlns:a16="http://schemas.microsoft.com/office/drawing/2014/main" id="{BDD84F1F-324D-72A6-77C6-03F1426F2520}"/>
              </a:ext>
            </a:extLst>
          </p:cNvPr>
          <p:cNvPicPr>
            <a:picLocks noChangeAspect="1"/>
          </p:cNvPicPr>
          <p:nvPr/>
        </p:nvPicPr>
        <p:blipFill>
          <a:blip r:embed="rId4"/>
          <a:stretch>
            <a:fillRect/>
          </a:stretch>
        </p:blipFill>
        <p:spPr>
          <a:xfrm>
            <a:off x="990600" y="1752600"/>
            <a:ext cx="7324725" cy="3979966"/>
          </a:xfrm>
          <a:prstGeom prst="rect">
            <a:avLst/>
          </a:prstGeom>
        </p:spPr>
      </p:pic>
    </p:spTree>
    <p:extLst>
      <p:ext uri="{BB962C8B-B14F-4D97-AF65-F5344CB8AC3E}">
        <p14:creationId xmlns:p14="http://schemas.microsoft.com/office/powerpoint/2010/main" val="3519908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360" y="1618696"/>
            <a:ext cx="8943277" cy="5239304"/>
          </a:xfrm>
        </p:spPr>
        <p:txBody>
          <a:bodyPr/>
          <a:lstStyle/>
          <a:p>
            <a:pPr>
              <a:spcAft>
                <a:spcPts val="1800"/>
              </a:spcAft>
            </a:pPr>
            <a:r>
              <a:rPr lang="en-US" b="1" dirty="0"/>
              <a:t>Who</a:t>
            </a:r>
            <a:r>
              <a:rPr lang="en-US" dirty="0"/>
              <a:t> also was involved, present, nearby?</a:t>
            </a:r>
          </a:p>
          <a:p>
            <a:pPr>
              <a:spcAft>
                <a:spcPts val="0"/>
              </a:spcAft>
            </a:pPr>
            <a:r>
              <a:rPr lang="en-US" b="1" dirty="0"/>
              <a:t>What</a:t>
            </a:r>
            <a:r>
              <a:rPr lang="en-US" dirty="0"/>
              <a:t> happened?</a:t>
            </a:r>
          </a:p>
          <a:p>
            <a:pPr lvl="1">
              <a:spcAft>
                <a:spcPts val="1800"/>
              </a:spcAft>
              <a:buFont typeface="Courier New" panose="02070309020205020404" pitchFamily="49" charset="0"/>
              <a:buChar char="o"/>
            </a:pPr>
            <a:r>
              <a:rPr lang="en-US" dirty="0"/>
              <a:t>“Starting at lunchtime, walk me up to the accident.”</a:t>
            </a:r>
          </a:p>
          <a:p>
            <a:pPr>
              <a:spcAft>
                <a:spcPts val="0"/>
              </a:spcAft>
            </a:pPr>
            <a:r>
              <a:rPr lang="en-US" b="1" dirty="0"/>
              <a:t>Where</a:t>
            </a:r>
            <a:r>
              <a:rPr lang="en-US" dirty="0"/>
              <a:t> EXACTLY did it happen?</a:t>
            </a:r>
          </a:p>
          <a:p>
            <a:pPr lvl="1">
              <a:spcAft>
                <a:spcPts val="1800"/>
              </a:spcAft>
              <a:buFont typeface="Courier New" panose="02070309020205020404" pitchFamily="49" charset="0"/>
              <a:buChar char="o"/>
            </a:pPr>
            <a:r>
              <a:rPr lang="en-US" dirty="0"/>
              <a:t>Note relevant facts; weather, lighting, nearby features</a:t>
            </a:r>
          </a:p>
          <a:p>
            <a:pPr>
              <a:spcAft>
                <a:spcPts val="0"/>
              </a:spcAft>
            </a:pPr>
            <a:r>
              <a:rPr lang="en-US" b="1" dirty="0"/>
              <a:t>When</a:t>
            </a:r>
            <a:r>
              <a:rPr lang="en-US" dirty="0"/>
              <a:t> did it happen</a:t>
            </a:r>
          </a:p>
          <a:p>
            <a:pPr lvl="1">
              <a:spcAft>
                <a:spcPts val="1800"/>
              </a:spcAft>
              <a:buFont typeface="Courier New" panose="02070309020205020404" pitchFamily="49" charset="0"/>
              <a:buChar char="o"/>
            </a:pPr>
            <a:r>
              <a:rPr lang="en-US" dirty="0"/>
              <a:t>Relevant to shift, lunch, break time, or start of operation</a:t>
            </a:r>
          </a:p>
          <a:p>
            <a:r>
              <a:rPr lang="en-US" b="1" dirty="0"/>
              <a:t>Why</a:t>
            </a:r>
            <a:r>
              <a:rPr lang="en-US" dirty="0"/>
              <a:t> did you do the job that way?</a:t>
            </a:r>
          </a:p>
          <a:p>
            <a:pPr lvl="1">
              <a:buFont typeface="Courier New" panose="02070309020205020404" pitchFamily="49" charset="0"/>
              <a:buChar char="o"/>
            </a:pPr>
            <a:r>
              <a:rPr lang="en-US" dirty="0"/>
              <a:t>What factors were considered in the decision?</a:t>
            </a:r>
          </a:p>
        </p:txBody>
      </p:sp>
      <p:sp>
        <p:nvSpPr>
          <p:cNvPr id="3" name="Title 2"/>
          <p:cNvSpPr>
            <a:spLocks noGrp="1"/>
          </p:cNvSpPr>
          <p:nvPr>
            <p:ph type="title"/>
          </p:nvPr>
        </p:nvSpPr>
        <p:spPr>
          <a:xfrm>
            <a:off x="0" y="221780"/>
            <a:ext cx="9143999" cy="921403"/>
          </a:xfrm>
        </p:spPr>
        <p:txBody>
          <a:bodyPr>
            <a:normAutofit fontScale="90000"/>
          </a:bodyPr>
          <a:lstStyle/>
          <a:p>
            <a:r>
              <a:rPr lang="en-US" dirty="0"/>
              <a:t>Ask Open-ended Questions</a:t>
            </a:r>
            <a:br>
              <a:rPr lang="en-US" dirty="0"/>
            </a:br>
            <a:r>
              <a:rPr lang="en-US" dirty="0"/>
              <a:t>Who – What – Where – When – Why</a:t>
            </a:r>
          </a:p>
        </p:txBody>
      </p:sp>
    </p:spTree>
    <p:extLst>
      <p:ext uri="{BB962C8B-B14F-4D97-AF65-F5344CB8AC3E}">
        <p14:creationId xmlns:p14="http://schemas.microsoft.com/office/powerpoint/2010/main" val="4202106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8" y="1927087"/>
            <a:ext cx="8229601" cy="4601029"/>
          </a:xfrm>
        </p:spPr>
        <p:txBody>
          <a:bodyPr/>
          <a:lstStyle/>
          <a:p>
            <a:pPr marL="228573" indent="0" eaLnBrk="1" hangingPunct="1">
              <a:spcBef>
                <a:spcPts val="0"/>
              </a:spcBef>
              <a:buNone/>
            </a:pPr>
            <a:r>
              <a:rPr lang="en-US" sz="2600" dirty="0">
                <a:solidFill>
                  <a:srgbClr val="002060"/>
                </a:solidFill>
              </a:rPr>
              <a:t>Review pertinent records</a:t>
            </a:r>
          </a:p>
          <a:p>
            <a:pPr lvl="1">
              <a:spcBef>
                <a:spcPts val="0"/>
              </a:spcBef>
              <a:buFont typeface="Courier New" panose="02070309020205020404" pitchFamily="49" charset="0"/>
              <a:buChar char="o"/>
            </a:pPr>
            <a:r>
              <a:rPr lang="en-US" sz="2600" dirty="0">
                <a:solidFill>
                  <a:srgbClr val="002060"/>
                </a:solidFill>
              </a:rPr>
              <a:t>Employee Manuals</a:t>
            </a:r>
          </a:p>
          <a:p>
            <a:pPr lvl="1">
              <a:spcBef>
                <a:spcPts val="0"/>
              </a:spcBef>
              <a:spcAft>
                <a:spcPts val="3600"/>
              </a:spcAft>
              <a:buFont typeface="Courier New" panose="02070309020205020404" pitchFamily="49" charset="0"/>
              <a:buChar char="o"/>
            </a:pPr>
            <a:r>
              <a:rPr lang="en-US" sz="2600" dirty="0">
                <a:solidFill>
                  <a:srgbClr val="002060"/>
                </a:solidFill>
              </a:rPr>
              <a:t>Job Hazard Assessments</a:t>
            </a:r>
          </a:p>
          <a:p>
            <a:pPr marL="228573" indent="0" eaLnBrk="1" hangingPunct="1">
              <a:spcBef>
                <a:spcPts val="0"/>
              </a:spcBef>
              <a:buNone/>
            </a:pPr>
            <a:r>
              <a:rPr lang="en-US" sz="2600" dirty="0">
                <a:solidFill>
                  <a:srgbClr val="002060"/>
                </a:solidFill>
              </a:rPr>
              <a:t>Review history of past accidents</a:t>
            </a:r>
          </a:p>
          <a:p>
            <a:pPr lvl="1" eaLnBrk="1" hangingPunct="1">
              <a:spcBef>
                <a:spcPts val="0"/>
              </a:spcBef>
              <a:buFont typeface="Courier New" panose="02070309020205020404" pitchFamily="49" charset="0"/>
              <a:buChar char="o"/>
            </a:pPr>
            <a:r>
              <a:rPr lang="en-US" sz="2600" dirty="0">
                <a:solidFill>
                  <a:srgbClr val="002060"/>
                </a:solidFill>
              </a:rPr>
              <a:t>At same or similar site(s)</a:t>
            </a:r>
          </a:p>
          <a:p>
            <a:pPr lvl="1" eaLnBrk="1" hangingPunct="1">
              <a:spcBef>
                <a:spcPts val="0"/>
              </a:spcBef>
              <a:buFont typeface="Courier New" panose="02070309020205020404" pitchFamily="49" charset="0"/>
              <a:buChar char="o"/>
            </a:pPr>
            <a:r>
              <a:rPr lang="en-US" sz="2600" dirty="0">
                <a:solidFill>
                  <a:srgbClr val="002060"/>
                </a:solidFill>
              </a:rPr>
              <a:t>With same or similar equipment</a:t>
            </a:r>
          </a:p>
          <a:p>
            <a:pPr lvl="1" eaLnBrk="1" hangingPunct="1">
              <a:spcBef>
                <a:spcPts val="0"/>
              </a:spcBef>
              <a:buFont typeface="Courier New" panose="02070309020205020404" pitchFamily="49" charset="0"/>
              <a:buChar char="o"/>
            </a:pPr>
            <a:r>
              <a:rPr lang="en-US" sz="2600" dirty="0">
                <a:solidFill>
                  <a:srgbClr val="002060"/>
                </a:solidFill>
              </a:rPr>
              <a:t>Doing same or similar activity</a:t>
            </a:r>
          </a:p>
        </p:txBody>
      </p:sp>
      <p:sp>
        <p:nvSpPr>
          <p:cNvPr id="3" name="Title 2"/>
          <p:cNvSpPr>
            <a:spLocks noGrp="1"/>
          </p:cNvSpPr>
          <p:nvPr>
            <p:ph type="title"/>
          </p:nvPr>
        </p:nvSpPr>
        <p:spPr>
          <a:xfrm>
            <a:off x="457199" y="0"/>
            <a:ext cx="8229601" cy="1405054"/>
          </a:xfrm>
        </p:spPr>
        <p:txBody>
          <a:bodyPr/>
          <a:lstStyle/>
          <a:p>
            <a:r>
              <a:rPr lang="en-US" dirty="0"/>
              <a:t>Review Pertinent Records</a:t>
            </a:r>
          </a:p>
        </p:txBody>
      </p:sp>
    </p:spTree>
    <p:extLst>
      <p:ext uri="{BB962C8B-B14F-4D97-AF65-F5344CB8AC3E}">
        <p14:creationId xmlns:p14="http://schemas.microsoft.com/office/powerpoint/2010/main" val="3112161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852623" y="3146824"/>
            <a:ext cx="4123426" cy="1953729"/>
          </a:xfrm>
        </p:spPr>
        <p:txBody>
          <a:bodyPr>
            <a:normAutofit lnSpcReduction="10000"/>
          </a:bodyPr>
          <a:lstStyle/>
          <a:p>
            <a:pPr>
              <a:lnSpc>
                <a:spcPct val="150000"/>
              </a:lnSpc>
            </a:pPr>
            <a:r>
              <a:rPr lang="en-US" sz="4400" b="1" dirty="0"/>
              <a:t>Analysis of the Facts</a:t>
            </a:r>
          </a:p>
        </p:txBody>
      </p:sp>
      <p:pic>
        <p:nvPicPr>
          <p:cNvPr id="3" name="Picture 2"/>
          <p:cNvPicPr>
            <a:picLocks noChangeAspect="1"/>
          </p:cNvPicPr>
          <p:nvPr/>
        </p:nvPicPr>
        <p:blipFill rotWithShape="1">
          <a:blip r:embed="rId3"/>
          <a:srcRect l="18386" t="3599" r="50791"/>
          <a:stretch/>
        </p:blipFill>
        <p:spPr>
          <a:xfrm>
            <a:off x="51759" y="51758"/>
            <a:ext cx="3260785" cy="6607834"/>
          </a:xfrm>
          <a:prstGeom prst="rect">
            <a:avLst/>
          </a:prstGeom>
          <a:ln w="57150">
            <a:solidFill>
              <a:srgbClr val="002060"/>
            </a:solidFill>
          </a:ln>
        </p:spPr>
      </p:pic>
    </p:spTree>
    <p:extLst>
      <p:ext uri="{BB962C8B-B14F-4D97-AF65-F5344CB8AC3E}">
        <p14:creationId xmlns:p14="http://schemas.microsoft.com/office/powerpoint/2010/main" val="4052255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5273" y="1773928"/>
            <a:ext cx="8481527" cy="4601029"/>
          </a:xfrm>
        </p:spPr>
        <p:txBody>
          <a:bodyPr>
            <a:normAutofit fontScale="92500" lnSpcReduction="10000"/>
          </a:bodyPr>
          <a:lstStyle/>
          <a:p>
            <a:pPr marL="228573" indent="0">
              <a:spcAft>
                <a:spcPts val="2400"/>
              </a:spcAft>
              <a:buNone/>
            </a:pPr>
            <a:r>
              <a:rPr lang="en-US" sz="2600" dirty="0">
                <a:solidFill>
                  <a:srgbClr val="002060"/>
                </a:solidFill>
              </a:rPr>
              <a:t>There will usually be several </a:t>
            </a:r>
            <a:r>
              <a:rPr lang="en-US" sz="2600" b="1" u="sng" dirty="0">
                <a:solidFill>
                  <a:srgbClr val="002060"/>
                </a:solidFill>
              </a:rPr>
              <a:t>factors</a:t>
            </a:r>
            <a:r>
              <a:rPr lang="en-US" sz="2600" dirty="0">
                <a:solidFill>
                  <a:srgbClr val="000066"/>
                </a:solidFill>
              </a:rPr>
              <a:t>, or </a:t>
            </a:r>
            <a:r>
              <a:rPr lang="en-US" sz="2600" b="1" u="sng" dirty="0">
                <a:solidFill>
                  <a:srgbClr val="000066"/>
                </a:solidFill>
              </a:rPr>
              <a:t>system failures</a:t>
            </a:r>
            <a:r>
              <a:rPr lang="en-US" sz="2600" dirty="0">
                <a:solidFill>
                  <a:srgbClr val="000066"/>
                </a:solidFill>
              </a:rPr>
              <a:t>, or causes involved in the injury</a:t>
            </a:r>
          </a:p>
          <a:p>
            <a:pPr marL="228573" indent="0">
              <a:buNone/>
            </a:pPr>
            <a:r>
              <a:rPr lang="en-US" sz="2600" dirty="0">
                <a:solidFill>
                  <a:srgbClr val="002060"/>
                </a:solidFill>
              </a:rPr>
              <a:t>The district has several measures in place that may impact the outcome of an accident.</a:t>
            </a:r>
          </a:p>
          <a:p>
            <a:pPr marL="800100" indent="-341313">
              <a:buFont typeface="Courier New" panose="02070309020205020404" pitchFamily="49" charset="0"/>
              <a:buChar char="o"/>
            </a:pPr>
            <a:r>
              <a:rPr lang="en-US" sz="2600" dirty="0">
                <a:solidFill>
                  <a:srgbClr val="002060"/>
                </a:solidFill>
              </a:rPr>
              <a:t>Hiring, training, &amp; refresher training</a:t>
            </a:r>
          </a:p>
          <a:p>
            <a:pPr marL="800100" indent="-341313">
              <a:buFont typeface="Courier New" panose="02070309020205020404" pitchFamily="49" charset="0"/>
              <a:buChar char="o"/>
            </a:pPr>
            <a:r>
              <a:rPr lang="en-US" sz="2600" dirty="0">
                <a:solidFill>
                  <a:srgbClr val="002060"/>
                </a:solidFill>
              </a:rPr>
              <a:t>Workflow and assignments</a:t>
            </a:r>
          </a:p>
          <a:p>
            <a:pPr marL="800100" indent="-341313">
              <a:spcAft>
                <a:spcPts val="2400"/>
              </a:spcAft>
              <a:buFont typeface="Courier New" panose="02070309020205020404" pitchFamily="49" charset="0"/>
              <a:buChar char="o"/>
            </a:pPr>
            <a:r>
              <a:rPr lang="en-US" sz="2600" dirty="0">
                <a:solidFill>
                  <a:srgbClr val="002060"/>
                </a:solidFill>
              </a:rPr>
              <a:t>Equipment selection</a:t>
            </a:r>
          </a:p>
          <a:p>
            <a:pPr marL="228573" indent="0">
              <a:spcAft>
                <a:spcPts val="3000"/>
              </a:spcAft>
              <a:buNone/>
            </a:pPr>
            <a:r>
              <a:rPr lang="en-US" sz="2600" dirty="0">
                <a:solidFill>
                  <a:srgbClr val="002060"/>
                </a:solidFill>
              </a:rPr>
              <a:t>Accident investigation is most effective when ALL the basic system(s) failure(s) are identified</a:t>
            </a:r>
          </a:p>
          <a:p>
            <a:pPr marL="228573" indent="0">
              <a:buNone/>
            </a:pPr>
            <a:endParaRPr lang="en-US" sz="2600" dirty="0"/>
          </a:p>
          <a:p>
            <a:pPr marL="228573" indent="0">
              <a:buNone/>
            </a:pPr>
            <a:endParaRPr lang="en-US" sz="2600" dirty="0"/>
          </a:p>
        </p:txBody>
      </p:sp>
      <p:sp>
        <p:nvSpPr>
          <p:cNvPr id="4" name="Title 3"/>
          <p:cNvSpPr>
            <a:spLocks noGrp="1"/>
          </p:cNvSpPr>
          <p:nvPr>
            <p:ph type="title"/>
          </p:nvPr>
        </p:nvSpPr>
        <p:spPr/>
        <p:txBody>
          <a:bodyPr/>
          <a:lstStyle/>
          <a:p>
            <a:r>
              <a:rPr lang="en-US" dirty="0"/>
              <a:t>Root Cause Analysis</a:t>
            </a:r>
          </a:p>
        </p:txBody>
      </p:sp>
    </p:spTree>
    <p:extLst>
      <p:ext uri="{BB962C8B-B14F-4D97-AF65-F5344CB8AC3E}">
        <p14:creationId xmlns:p14="http://schemas.microsoft.com/office/powerpoint/2010/main" val="3047999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40114"/>
            <a:ext cx="8401050" cy="4601029"/>
          </a:xfrm>
        </p:spPr>
        <p:txBody>
          <a:bodyPr/>
          <a:lstStyle/>
          <a:p>
            <a:pPr marL="55563" lvl="0" indent="0">
              <a:spcAft>
                <a:spcPts val="2400"/>
              </a:spcAft>
              <a:buNone/>
            </a:pPr>
            <a:r>
              <a:rPr lang="en-US" sz="2600" dirty="0"/>
              <a:t>The following report was given at a department-level review committee:</a:t>
            </a:r>
          </a:p>
          <a:p>
            <a:pPr marL="55563" lvl="0" indent="0">
              <a:spcAft>
                <a:spcPts val="2400"/>
              </a:spcAft>
              <a:buNone/>
            </a:pPr>
            <a:r>
              <a:rPr lang="en-US" sz="2600" dirty="0"/>
              <a:t>A cafeteria worker cut her hand while preparing lunches.  She was not wearing her district-issued steel mesh cutting gloves.</a:t>
            </a:r>
          </a:p>
          <a:p>
            <a:pPr marL="55563" lvl="0" indent="0">
              <a:spcAft>
                <a:spcPts val="2400"/>
              </a:spcAft>
              <a:buNone/>
            </a:pPr>
            <a:r>
              <a:rPr lang="en-US" sz="2600" dirty="0"/>
              <a:t>She was counselled to be more careful and to wear her gloves from now on.</a:t>
            </a:r>
          </a:p>
          <a:p>
            <a:pPr>
              <a:spcAft>
                <a:spcPts val="2400"/>
              </a:spcAft>
            </a:pPr>
            <a:endParaRPr lang="en-US" sz="2600" dirty="0"/>
          </a:p>
        </p:txBody>
      </p:sp>
      <p:sp>
        <p:nvSpPr>
          <p:cNvPr id="5" name="Title 4"/>
          <p:cNvSpPr>
            <a:spLocks noGrp="1"/>
          </p:cNvSpPr>
          <p:nvPr>
            <p:ph type="title"/>
          </p:nvPr>
        </p:nvSpPr>
        <p:spPr/>
        <p:txBody>
          <a:bodyPr/>
          <a:lstStyle/>
          <a:p>
            <a:r>
              <a:rPr lang="en-US" dirty="0"/>
              <a:t>Let’s See This in Action</a:t>
            </a:r>
          </a:p>
        </p:txBody>
      </p:sp>
    </p:spTree>
    <p:extLst>
      <p:ext uri="{BB962C8B-B14F-4D97-AF65-F5344CB8AC3E}">
        <p14:creationId xmlns:p14="http://schemas.microsoft.com/office/powerpoint/2010/main" val="1451485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7267" y="1520854"/>
            <a:ext cx="8821090" cy="5069556"/>
          </a:xfrm>
        </p:spPr>
        <p:txBody>
          <a:bodyPr/>
          <a:lstStyle/>
          <a:p>
            <a:pPr marL="685773" indent="-457200">
              <a:spcAft>
                <a:spcPts val="1800"/>
              </a:spcAft>
              <a:buFont typeface="+mj-lt"/>
              <a:buAutoNum type="arabicPeriod"/>
            </a:pPr>
            <a:r>
              <a:rPr lang="en-US" b="1" dirty="0"/>
              <a:t>Why</a:t>
            </a:r>
            <a:r>
              <a:rPr lang="en-US" dirty="0"/>
              <a:t> wasn’t the worker wearing gloves?</a:t>
            </a:r>
          </a:p>
          <a:p>
            <a:pPr marL="685773" indent="-457200">
              <a:spcAft>
                <a:spcPts val="1800"/>
              </a:spcAft>
              <a:buFont typeface="+mj-lt"/>
              <a:buAutoNum type="arabicPeriod"/>
            </a:pPr>
            <a:r>
              <a:rPr lang="en-US" dirty="0"/>
              <a:t>The gloves are too big </a:t>
            </a:r>
            <a:r>
              <a:rPr lang="en-US" sz="2000" dirty="0"/>
              <a:t>(i.e. would create a hazard to herself)</a:t>
            </a:r>
            <a:r>
              <a:rPr lang="en-US" dirty="0"/>
              <a:t>.           </a:t>
            </a:r>
            <a:r>
              <a:rPr lang="en-US" b="1" u="sng" dirty="0"/>
              <a:t>Why</a:t>
            </a:r>
            <a:r>
              <a:rPr lang="en-US" b="1" dirty="0"/>
              <a:t> are your gloves too big?</a:t>
            </a:r>
          </a:p>
          <a:p>
            <a:pPr marL="685773" indent="-457200">
              <a:spcAft>
                <a:spcPts val="1800"/>
              </a:spcAft>
              <a:buFont typeface="+mj-lt"/>
              <a:buAutoNum type="arabicPeriod"/>
            </a:pPr>
            <a:r>
              <a:rPr lang="en-US" dirty="0"/>
              <a:t>Only L and XL gloves are purchased.  </a:t>
            </a:r>
            <a:r>
              <a:rPr lang="en-US" b="1" dirty="0"/>
              <a:t>Why?</a:t>
            </a:r>
          </a:p>
          <a:p>
            <a:pPr marL="685773" indent="-457200">
              <a:spcAft>
                <a:spcPts val="1800"/>
              </a:spcAft>
              <a:buFont typeface="+mj-lt"/>
              <a:buAutoNum type="arabicPeriod"/>
            </a:pPr>
            <a:r>
              <a:rPr lang="en-US" dirty="0"/>
              <a:t>The Department has been purchasing the same gloves for years.  Purchaser didn’t know more sizes were needed.  </a:t>
            </a:r>
            <a:r>
              <a:rPr lang="en-US" b="1" u="sng" dirty="0"/>
              <a:t>Why</a:t>
            </a:r>
            <a:r>
              <a:rPr lang="en-US" b="1" dirty="0"/>
              <a:t> didn’t they know?</a:t>
            </a:r>
          </a:p>
          <a:p>
            <a:pPr marL="685773" indent="-457200">
              <a:spcAft>
                <a:spcPts val="1800"/>
              </a:spcAft>
              <a:buFont typeface="+mj-lt"/>
              <a:buAutoNum type="arabicPeriod"/>
            </a:pPr>
            <a:r>
              <a:rPr lang="en-US" dirty="0"/>
              <a:t>Department (workers, union, others) never                          communicated need for smaller gloves.  </a:t>
            </a:r>
            <a:r>
              <a:rPr lang="en-US" b="1" dirty="0"/>
              <a:t>Why?</a:t>
            </a:r>
          </a:p>
        </p:txBody>
      </p:sp>
      <p:sp>
        <p:nvSpPr>
          <p:cNvPr id="4" name="Title 3"/>
          <p:cNvSpPr>
            <a:spLocks noGrp="1"/>
          </p:cNvSpPr>
          <p:nvPr>
            <p:ph type="title"/>
          </p:nvPr>
        </p:nvSpPr>
        <p:spPr>
          <a:xfrm>
            <a:off x="0" y="233394"/>
            <a:ext cx="9144000" cy="921403"/>
          </a:xfrm>
        </p:spPr>
        <p:txBody>
          <a:bodyPr/>
          <a:lstStyle/>
          <a:p>
            <a:r>
              <a:rPr lang="en-US" dirty="0"/>
              <a:t>1 - Ask “WHY” at least 5 times</a:t>
            </a:r>
          </a:p>
        </p:txBody>
      </p:sp>
    </p:spTree>
    <p:extLst>
      <p:ext uri="{BB962C8B-B14F-4D97-AF65-F5344CB8AC3E}">
        <p14:creationId xmlns:p14="http://schemas.microsoft.com/office/powerpoint/2010/main" val="935997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4554" y="1492898"/>
            <a:ext cx="8949446" cy="4748245"/>
          </a:xfrm>
        </p:spPr>
        <p:txBody>
          <a:bodyPr>
            <a:normAutofit lnSpcReduction="10000"/>
          </a:bodyPr>
          <a:lstStyle/>
          <a:p>
            <a:pPr>
              <a:lnSpc>
                <a:spcPct val="150000"/>
              </a:lnSpc>
            </a:pPr>
            <a:r>
              <a:rPr lang="en-US" dirty="0"/>
              <a:t>Hiring process</a:t>
            </a:r>
          </a:p>
          <a:p>
            <a:pPr>
              <a:lnSpc>
                <a:spcPct val="150000"/>
              </a:lnSpc>
            </a:pPr>
            <a:r>
              <a:rPr lang="en-US" dirty="0"/>
              <a:t>Training &amp; re-training program</a:t>
            </a:r>
          </a:p>
          <a:p>
            <a:pPr>
              <a:lnSpc>
                <a:spcPct val="150000"/>
              </a:lnSpc>
            </a:pPr>
            <a:r>
              <a:rPr lang="en-US" dirty="0"/>
              <a:t>Purchasing process</a:t>
            </a:r>
          </a:p>
          <a:p>
            <a:pPr>
              <a:lnSpc>
                <a:spcPct val="150000"/>
              </a:lnSpc>
            </a:pPr>
            <a:r>
              <a:rPr lang="en-US" dirty="0"/>
              <a:t>Department PPE specification process</a:t>
            </a:r>
          </a:p>
          <a:p>
            <a:pPr>
              <a:lnSpc>
                <a:spcPct val="150000"/>
              </a:lnSpc>
            </a:pPr>
            <a:r>
              <a:rPr lang="en-US" dirty="0"/>
              <a:t>Supervision</a:t>
            </a:r>
          </a:p>
          <a:p>
            <a:pPr>
              <a:lnSpc>
                <a:spcPct val="150000"/>
              </a:lnSpc>
            </a:pPr>
            <a:r>
              <a:rPr lang="en-US" dirty="0"/>
              <a:t>Lines of communication between worker &amp; supervisor</a:t>
            </a:r>
          </a:p>
          <a:p>
            <a:pPr>
              <a:lnSpc>
                <a:spcPct val="150000"/>
              </a:lnSpc>
            </a:pPr>
            <a:r>
              <a:rPr lang="en-US" dirty="0"/>
              <a:t>Lines of communication between supervisor &amp; administration</a:t>
            </a:r>
          </a:p>
          <a:p>
            <a:pPr>
              <a:lnSpc>
                <a:spcPct val="150000"/>
              </a:lnSpc>
            </a:pPr>
            <a:r>
              <a:rPr lang="en-US" dirty="0"/>
              <a:t>Lines of communication between administration and purchasing</a:t>
            </a:r>
          </a:p>
        </p:txBody>
      </p:sp>
      <p:sp>
        <p:nvSpPr>
          <p:cNvPr id="5" name="Title 4"/>
          <p:cNvSpPr>
            <a:spLocks noGrp="1"/>
          </p:cNvSpPr>
          <p:nvPr>
            <p:ph type="title"/>
          </p:nvPr>
        </p:nvSpPr>
        <p:spPr>
          <a:xfrm>
            <a:off x="0" y="260690"/>
            <a:ext cx="9143999" cy="921403"/>
          </a:xfrm>
        </p:spPr>
        <p:txBody>
          <a:bodyPr/>
          <a:lstStyle/>
          <a:p>
            <a:r>
              <a:rPr lang="en-US" sz="3600" dirty="0"/>
              <a:t> Systems Involved With This Worker</a:t>
            </a:r>
          </a:p>
        </p:txBody>
      </p:sp>
    </p:spTree>
    <p:extLst>
      <p:ext uri="{BB962C8B-B14F-4D97-AF65-F5344CB8AC3E}">
        <p14:creationId xmlns:p14="http://schemas.microsoft.com/office/powerpoint/2010/main" val="3269155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640114"/>
            <a:ext cx="9144000" cy="4935784"/>
          </a:xfrm>
        </p:spPr>
        <p:txBody>
          <a:bodyPr/>
          <a:lstStyle/>
          <a:p>
            <a:pPr marL="228573" indent="0" algn="ctr">
              <a:buNone/>
            </a:pPr>
            <a:r>
              <a:rPr lang="en-US" b="1" dirty="0"/>
              <a:t>In your CHAT box, enter which system you think contributed the MOST to this injury occurring?</a:t>
            </a:r>
          </a:p>
          <a:p>
            <a:pPr marL="228573" indent="0">
              <a:buNone/>
            </a:pPr>
            <a:endParaRPr lang="en-US" dirty="0"/>
          </a:p>
          <a:p>
            <a:pPr marL="685773" indent="-457200">
              <a:buFont typeface="+mj-lt"/>
              <a:buAutoNum type="arabicPeriod"/>
            </a:pPr>
            <a:r>
              <a:rPr lang="en-US" dirty="0"/>
              <a:t>Hiring process</a:t>
            </a:r>
          </a:p>
          <a:p>
            <a:pPr marL="685773" indent="-457200">
              <a:buFont typeface="+mj-lt"/>
              <a:buAutoNum type="arabicPeriod"/>
            </a:pPr>
            <a:r>
              <a:rPr lang="en-US" dirty="0"/>
              <a:t>Training &amp; re-training program</a:t>
            </a:r>
          </a:p>
          <a:p>
            <a:pPr marL="685773" indent="-457200">
              <a:buFont typeface="+mj-lt"/>
              <a:buAutoNum type="arabicPeriod"/>
            </a:pPr>
            <a:r>
              <a:rPr lang="en-US" dirty="0"/>
              <a:t>Purchasing process</a:t>
            </a:r>
          </a:p>
          <a:p>
            <a:pPr marL="685773" indent="-457200">
              <a:buFont typeface="+mj-lt"/>
              <a:buAutoNum type="arabicPeriod"/>
            </a:pPr>
            <a:r>
              <a:rPr lang="en-US" dirty="0"/>
              <a:t>Department PPE specification process</a:t>
            </a:r>
          </a:p>
          <a:p>
            <a:pPr marL="685773" indent="-457200">
              <a:buFont typeface="+mj-lt"/>
              <a:buAutoNum type="arabicPeriod"/>
            </a:pPr>
            <a:r>
              <a:rPr lang="en-US" dirty="0"/>
              <a:t>Supervision</a:t>
            </a:r>
          </a:p>
          <a:p>
            <a:pPr marL="685773" indent="-457200">
              <a:buFont typeface="+mj-lt"/>
              <a:buAutoNum type="arabicPeriod"/>
            </a:pPr>
            <a:r>
              <a:rPr lang="en-US" dirty="0"/>
              <a:t>Lines of communication between worker &amp; supervisor</a:t>
            </a:r>
          </a:p>
          <a:p>
            <a:pPr marL="685773" indent="-457200">
              <a:buFont typeface="+mj-lt"/>
              <a:buAutoNum type="arabicPeriod"/>
            </a:pPr>
            <a:r>
              <a:rPr lang="en-US" dirty="0"/>
              <a:t>Lines of communication between supervisor &amp; manager</a:t>
            </a:r>
          </a:p>
          <a:p>
            <a:pPr marL="685773" indent="-457200">
              <a:spcAft>
                <a:spcPts val="1800"/>
              </a:spcAft>
              <a:buFont typeface="+mj-lt"/>
              <a:buAutoNum type="arabicPeriod"/>
            </a:pPr>
            <a:r>
              <a:rPr lang="en-US" dirty="0"/>
              <a:t>Lines of communication between manager and purchasing</a:t>
            </a:r>
          </a:p>
        </p:txBody>
      </p:sp>
      <p:sp>
        <p:nvSpPr>
          <p:cNvPr id="5" name="Title 4"/>
          <p:cNvSpPr>
            <a:spLocks noGrp="1"/>
          </p:cNvSpPr>
          <p:nvPr>
            <p:ph type="title"/>
          </p:nvPr>
        </p:nvSpPr>
        <p:spPr>
          <a:xfrm>
            <a:off x="0" y="260690"/>
            <a:ext cx="9143999" cy="921403"/>
          </a:xfrm>
        </p:spPr>
        <p:txBody>
          <a:bodyPr/>
          <a:lstStyle/>
          <a:p>
            <a:r>
              <a:rPr lang="en-US" sz="3200" dirty="0"/>
              <a:t>Which </a:t>
            </a:r>
            <a:r>
              <a:rPr lang="en-US" sz="3200" u="sng" dirty="0"/>
              <a:t>1 System</a:t>
            </a:r>
            <a:r>
              <a:rPr lang="en-US" sz="3200" dirty="0"/>
              <a:t> Most Failed This Worker?</a:t>
            </a:r>
          </a:p>
        </p:txBody>
      </p:sp>
    </p:spTree>
    <p:extLst>
      <p:ext uri="{BB962C8B-B14F-4D97-AF65-F5344CB8AC3E}">
        <p14:creationId xmlns:p14="http://schemas.microsoft.com/office/powerpoint/2010/main" val="3444643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9339" y="1607071"/>
            <a:ext cx="8025319" cy="4601029"/>
          </a:xfrm>
        </p:spPr>
        <p:txBody>
          <a:bodyPr/>
          <a:lstStyle/>
          <a:p>
            <a:pPr marL="228573" indent="0" algn="ctr">
              <a:buNone/>
            </a:pPr>
            <a:r>
              <a:rPr lang="en-US" sz="2800" b="1" dirty="0"/>
              <a:t>YES</a:t>
            </a:r>
            <a:r>
              <a:rPr lang="en-US" sz="2800" dirty="0"/>
              <a:t> or </a:t>
            </a:r>
            <a:r>
              <a:rPr lang="en-US" sz="2800" b="1" dirty="0"/>
              <a:t>NO</a:t>
            </a:r>
          </a:p>
          <a:p>
            <a:pPr marL="228573" indent="0">
              <a:buNone/>
            </a:pPr>
            <a:endParaRPr lang="en-US" sz="2800" dirty="0"/>
          </a:p>
          <a:p>
            <a:pPr marL="228573" indent="0" algn="ctr">
              <a:buNone/>
            </a:pPr>
            <a:r>
              <a:rPr lang="en-US" sz="2800" dirty="0"/>
              <a:t>Do you think this was the first time the worker did not wear her gloves?</a:t>
            </a:r>
          </a:p>
        </p:txBody>
      </p:sp>
      <p:sp>
        <p:nvSpPr>
          <p:cNvPr id="3" name="Title 2"/>
          <p:cNvSpPr>
            <a:spLocks noGrp="1"/>
          </p:cNvSpPr>
          <p:nvPr>
            <p:ph type="title"/>
          </p:nvPr>
        </p:nvSpPr>
        <p:spPr/>
        <p:txBody>
          <a:bodyPr/>
          <a:lstStyle/>
          <a:p>
            <a:r>
              <a:rPr lang="en-US" dirty="0"/>
              <a:t>Class Poll</a:t>
            </a:r>
          </a:p>
        </p:txBody>
      </p:sp>
      <p:grpSp>
        <p:nvGrpSpPr>
          <p:cNvPr id="4" name="Group 3">
            <a:extLst>
              <a:ext uri="{FF2B5EF4-FFF2-40B4-BE49-F238E27FC236}">
                <a16:creationId xmlns:a16="http://schemas.microsoft.com/office/drawing/2014/main" id="{A45869AE-1EBE-4BE1-BB69-F94737D3AC63}"/>
              </a:ext>
            </a:extLst>
          </p:cNvPr>
          <p:cNvGrpSpPr/>
          <p:nvPr/>
        </p:nvGrpSpPr>
        <p:grpSpPr>
          <a:xfrm>
            <a:off x="1895300" y="4572000"/>
            <a:ext cx="5353395" cy="1771650"/>
            <a:chOff x="1729047" y="2596037"/>
            <a:chExt cx="5353395" cy="1771650"/>
          </a:xfrm>
        </p:grpSpPr>
        <p:pic>
          <p:nvPicPr>
            <p:cNvPr id="5" name="Picture 4">
              <a:extLst>
                <a:ext uri="{FF2B5EF4-FFF2-40B4-BE49-F238E27FC236}">
                  <a16:creationId xmlns:a16="http://schemas.microsoft.com/office/drawing/2014/main" id="{9372AE2A-2DD4-4A2E-9351-3255B6609A3E}"/>
                </a:ext>
              </a:extLst>
            </p:cNvPr>
            <p:cNvPicPr>
              <a:picLocks noChangeAspect="1"/>
            </p:cNvPicPr>
            <p:nvPr/>
          </p:nvPicPr>
          <p:blipFill>
            <a:blip r:embed="rId3"/>
            <a:stretch>
              <a:fillRect/>
            </a:stretch>
          </p:blipFill>
          <p:spPr>
            <a:xfrm>
              <a:off x="3115107" y="2596037"/>
              <a:ext cx="2581275" cy="1771650"/>
            </a:xfrm>
            <a:prstGeom prst="rect">
              <a:avLst/>
            </a:prstGeom>
          </p:spPr>
        </p:pic>
        <p:sp>
          <p:nvSpPr>
            <p:cNvPr id="6" name="TextBox 5">
              <a:extLst>
                <a:ext uri="{FF2B5EF4-FFF2-40B4-BE49-F238E27FC236}">
                  <a16:creationId xmlns:a16="http://schemas.microsoft.com/office/drawing/2014/main" id="{48B81771-69FA-409C-90BA-733E3E19675F}"/>
                </a:ext>
              </a:extLst>
            </p:cNvPr>
            <p:cNvSpPr txBox="1"/>
            <p:nvPr/>
          </p:nvSpPr>
          <p:spPr>
            <a:xfrm>
              <a:off x="172904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Yes</a:t>
              </a:r>
            </a:p>
          </p:txBody>
        </p:sp>
        <p:sp>
          <p:nvSpPr>
            <p:cNvPr id="7" name="TextBox 6">
              <a:extLst>
                <a:ext uri="{FF2B5EF4-FFF2-40B4-BE49-F238E27FC236}">
                  <a16:creationId xmlns:a16="http://schemas.microsoft.com/office/drawing/2014/main" id="{E21F9A46-B037-4ABF-ADCD-6C8624AC48BC}"/>
                </a:ext>
              </a:extLst>
            </p:cNvPr>
            <p:cNvSpPr txBox="1"/>
            <p:nvPr/>
          </p:nvSpPr>
          <p:spPr>
            <a:xfrm>
              <a:off x="6001787" y="2908802"/>
              <a:ext cx="108065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masis MT Pro Black" panose="020B0604020202020204" pitchFamily="18" charset="0"/>
                  <a:ea typeface="+mn-ea"/>
                  <a:cs typeface="+mn-cs"/>
                </a:rPr>
                <a:t>No</a:t>
              </a:r>
            </a:p>
          </p:txBody>
        </p:sp>
      </p:grpSp>
    </p:spTree>
    <p:extLst>
      <p:ext uri="{BB962C8B-B14F-4D97-AF65-F5344CB8AC3E}">
        <p14:creationId xmlns:p14="http://schemas.microsoft.com/office/powerpoint/2010/main" val="1509380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6478" y="1895707"/>
            <a:ext cx="8700910" cy="4345436"/>
          </a:xfrm>
        </p:spPr>
        <p:txBody>
          <a:bodyPr/>
          <a:lstStyle/>
          <a:p>
            <a:pPr marL="228573" indent="0">
              <a:spcAft>
                <a:spcPts val="3600"/>
              </a:spcAft>
              <a:buNone/>
            </a:pPr>
            <a:r>
              <a:rPr lang="en-US" sz="2600" dirty="0"/>
              <a:t>Harder to blame the employee if the investigator understands the logic (even if flawed) of the decision / actions of the employee</a:t>
            </a:r>
          </a:p>
          <a:p>
            <a:pPr marL="228573" indent="0">
              <a:spcAft>
                <a:spcPts val="3600"/>
              </a:spcAft>
              <a:buNone/>
            </a:pPr>
            <a:r>
              <a:rPr lang="en-US" sz="2600" b="1" dirty="0"/>
              <a:t>Hindsight bias </a:t>
            </a:r>
            <a:r>
              <a:rPr lang="en-US" sz="2600" dirty="0"/>
              <a:t>– worker under-estimated the danger of not wearing gloves – never got cut before</a:t>
            </a:r>
          </a:p>
          <a:p>
            <a:pPr marL="228573" indent="0">
              <a:spcAft>
                <a:spcPts val="3600"/>
              </a:spcAft>
              <a:buNone/>
            </a:pPr>
            <a:r>
              <a:rPr lang="en-US" sz="2600" dirty="0"/>
              <a:t>Moves investigation from the employee to the processes / systems that failed to prepare the employee</a:t>
            </a:r>
          </a:p>
        </p:txBody>
      </p:sp>
      <p:sp>
        <p:nvSpPr>
          <p:cNvPr id="3" name="Title 2"/>
          <p:cNvSpPr>
            <a:spLocks noGrp="1"/>
          </p:cNvSpPr>
          <p:nvPr>
            <p:ph type="title"/>
          </p:nvPr>
        </p:nvSpPr>
        <p:spPr>
          <a:xfrm>
            <a:off x="-58365" y="0"/>
            <a:ext cx="9280187" cy="1382751"/>
          </a:xfrm>
        </p:spPr>
        <p:txBody>
          <a:bodyPr>
            <a:normAutofit fontScale="90000"/>
          </a:bodyPr>
          <a:lstStyle/>
          <a:p>
            <a:r>
              <a:rPr lang="en-US" dirty="0"/>
              <a:t>2- Ask yourself, “WHY did the action or decision make sense at the time?”</a:t>
            </a:r>
          </a:p>
        </p:txBody>
      </p:sp>
    </p:spTree>
    <p:extLst>
      <p:ext uri="{BB962C8B-B14F-4D97-AF65-F5344CB8AC3E}">
        <p14:creationId xmlns:p14="http://schemas.microsoft.com/office/powerpoint/2010/main" val="1117335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5</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C0B0095F-8A4E-8E31-C581-151098EE2F1B}"/>
              </a:ext>
            </a:extLst>
          </p:cNvPr>
          <p:cNvSpPr/>
          <p:nvPr/>
        </p:nvSpPr>
        <p:spPr>
          <a:xfrm>
            <a:off x="0" y="0"/>
            <a:ext cx="1371600" cy="6858000"/>
          </a:xfrm>
          <a:prstGeom prst="rect">
            <a:avLst/>
          </a:prstGeom>
          <a:solidFill>
            <a:srgbClr val="FFD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6B1D55-CE11-E3A1-93BE-1D72A61B712C}"/>
              </a:ext>
            </a:extLst>
          </p:cNvPr>
          <p:cNvPicPr>
            <a:picLocks noChangeAspect="1"/>
          </p:cNvPicPr>
          <p:nvPr/>
        </p:nvPicPr>
        <p:blipFill>
          <a:blip r:embed="rId3"/>
          <a:stretch>
            <a:fillRect/>
          </a:stretch>
        </p:blipFill>
        <p:spPr>
          <a:xfrm>
            <a:off x="2438400" y="0"/>
            <a:ext cx="5425633" cy="6858000"/>
          </a:xfrm>
          <a:prstGeom prst="rect">
            <a:avLst/>
          </a:prstGeom>
        </p:spPr>
      </p:pic>
      <p:sp>
        <p:nvSpPr>
          <p:cNvPr id="9" name="Rectangle 8">
            <a:extLst>
              <a:ext uri="{FF2B5EF4-FFF2-40B4-BE49-F238E27FC236}">
                <a16:creationId xmlns:a16="http://schemas.microsoft.com/office/drawing/2014/main" id="{130879FD-03B5-0962-BF6C-9AD378F5C6BB}"/>
              </a:ext>
            </a:extLst>
          </p:cNvPr>
          <p:cNvSpPr/>
          <p:nvPr/>
        </p:nvSpPr>
        <p:spPr>
          <a:xfrm>
            <a:off x="3810000" y="1066800"/>
            <a:ext cx="297180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051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11872" y="1788444"/>
            <a:ext cx="8725333" cy="4784884"/>
          </a:xfrm>
        </p:spPr>
        <p:txBody>
          <a:bodyPr>
            <a:normAutofit lnSpcReduction="10000"/>
          </a:bodyPr>
          <a:lstStyle/>
          <a:p>
            <a:r>
              <a:rPr lang="en-US" dirty="0"/>
              <a:t>Planning not sufficient for task</a:t>
            </a:r>
          </a:p>
          <a:p>
            <a:pPr lvl="1">
              <a:spcAft>
                <a:spcPts val="1800"/>
              </a:spcAft>
              <a:buFont typeface="Courier New" panose="02070309020205020404" pitchFamily="49" charset="0"/>
              <a:buChar char="o"/>
            </a:pPr>
            <a:r>
              <a:rPr lang="en-US" dirty="0"/>
              <a:t>Hazard(s) not identified or controlled</a:t>
            </a:r>
          </a:p>
          <a:p>
            <a:r>
              <a:rPr lang="en-US" dirty="0"/>
              <a:t>Instructions not sufficiently communicated</a:t>
            </a:r>
          </a:p>
          <a:p>
            <a:pPr lvl="1">
              <a:buFont typeface="Courier New" panose="02070309020205020404" pitchFamily="49" charset="0"/>
              <a:buChar char="o"/>
            </a:pPr>
            <a:r>
              <a:rPr lang="en-US" dirty="0"/>
              <a:t>Communication is a 2-way process</a:t>
            </a:r>
          </a:p>
          <a:p>
            <a:pPr lvl="1">
              <a:spcAft>
                <a:spcPts val="1800"/>
              </a:spcAft>
              <a:buFont typeface="Courier New" panose="02070309020205020404" pitchFamily="49" charset="0"/>
              <a:buChar char="o"/>
            </a:pPr>
            <a:r>
              <a:rPr lang="en-US" dirty="0"/>
              <a:t>Delivered by supervisors and received by employees</a:t>
            </a:r>
          </a:p>
          <a:p>
            <a:pPr>
              <a:spcAft>
                <a:spcPts val="1800"/>
              </a:spcAft>
            </a:pPr>
            <a:r>
              <a:rPr lang="en-US" dirty="0"/>
              <a:t>Procedure not sufficiently developed</a:t>
            </a:r>
          </a:p>
          <a:p>
            <a:pPr>
              <a:spcAft>
                <a:spcPts val="1800"/>
              </a:spcAft>
            </a:pPr>
            <a:r>
              <a:rPr lang="en-US" dirty="0"/>
              <a:t>Procedure in place, but not enforced</a:t>
            </a:r>
          </a:p>
          <a:p>
            <a:pPr>
              <a:spcAft>
                <a:spcPts val="1800"/>
              </a:spcAft>
            </a:pPr>
            <a:r>
              <a:rPr lang="en-US" dirty="0"/>
              <a:t>Training not sufficiently provided</a:t>
            </a:r>
          </a:p>
          <a:p>
            <a:pPr>
              <a:spcAft>
                <a:spcPts val="1800"/>
              </a:spcAft>
            </a:pPr>
            <a:r>
              <a:rPr lang="en-US" dirty="0"/>
              <a:t>Training not sufficiently reinforced</a:t>
            </a:r>
          </a:p>
        </p:txBody>
      </p:sp>
      <p:sp>
        <p:nvSpPr>
          <p:cNvPr id="4" name="Title 3"/>
          <p:cNvSpPr>
            <a:spLocks noGrp="1"/>
          </p:cNvSpPr>
          <p:nvPr>
            <p:ph type="title"/>
          </p:nvPr>
        </p:nvSpPr>
        <p:spPr/>
        <p:txBody>
          <a:bodyPr/>
          <a:lstStyle/>
          <a:p>
            <a:r>
              <a:rPr lang="en-US" dirty="0"/>
              <a:t>Supervisory System Breakdowns</a:t>
            </a:r>
          </a:p>
        </p:txBody>
      </p:sp>
    </p:spTree>
    <p:extLst>
      <p:ext uri="{BB962C8B-B14F-4D97-AF65-F5344CB8AC3E}">
        <p14:creationId xmlns:p14="http://schemas.microsoft.com/office/powerpoint/2010/main" val="1588150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11873" y="1788444"/>
            <a:ext cx="8707840" cy="4542972"/>
          </a:xfrm>
        </p:spPr>
        <p:txBody>
          <a:bodyPr/>
          <a:lstStyle/>
          <a:p>
            <a:pPr>
              <a:spcAft>
                <a:spcPts val="1800"/>
              </a:spcAft>
            </a:pPr>
            <a:r>
              <a:rPr lang="en-US" dirty="0"/>
              <a:t>Improper tools &amp; equipment provided</a:t>
            </a:r>
          </a:p>
          <a:p>
            <a:pPr>
              <a:spcAft>
                <a:spcPts val="1800"/>
              </a:spcAft>
            </a:pPr>
            <a:r>
              <a:rPr lang="en-US" dirty="0"/>
              <a:t>Proper tools / equipment not readily available</a:t>
            </a:r>
          </a:p>
          <a:p>
            <a:pPr>
              <a:spcAft>
                <a:spcPts val="1800"/>
              </a:spcAft>
            </a:pPr>
            <a:r>
              <a:rPr lang="en-US" dirty="0"/>
              <a:t>Lack of preventative maintenance</a:t>
            </a:r>
          </a:p>
          <a:p>
            <a:pPr>
              <a:spcAft>
                <a:spcPts val="1800"/>
              </a:spcAft>
            </a:pPr>
            <a:r>
              <a:rPr lang="en-US" dirty="0"/>
              <a:t>Faulty design</a:t>
            </a:r>
          </a:p>
          <a:p>
            <a:pPr>
              <a:spcAft>
                <a:spcPts val="1800"/>
              </a:spcAft>
            </a:pPr>
            <a:r>
              <a:rPr lang="en-US" dirty="0"/>
              <a:t>Corrosion, wear, damaged</a:t>
            </a:r>
          </a:p>
          <a:p>
            <a:pPr>
              <a:spcAft>
                <a:spcPts val="1800"/>
              </a:spcAft>
            </a:pPr>
            <a:r>
              <a:rPr lang="en-US" dirty="0"/>
              <a:t>Not guarded</a:t>
            </a:r>
          </a:p>
          <a:p>
            <a:pPr>
              <a:spcAft>
                <a:spcPts val="1800"/>
              </a:spcAft>
            </a:pPr>
            <a:r>
              <a:rPr lang="en-US" dirty="0"/>
              <a:t>Improper inspection / documentation / reporting / follow-up</a:t>
            </a:r>
          </a:p>
        </p:txBody>
      </p:sp>
      <p:sp>
        <p:nvSpPr>
          <p:cNvPr id="4" name="Title 3"/>
          <p:cNvSpPr>
            <a:spLocks noGrp="1"/>
          </p:cNvSpPr>
          <p:nvPr>
            <p:ph type="title"/>
          </p:nvPr>
        </p:nvSpPr>
        <p:spPr/>
        <p:txBody>
          <a:bodyPr/>
          <a:lstStyle/>
          <a:p>
            <a:r>
              <a:rPr lang="en-US" dirty="0"/>
              <a:t>Equipment System Breakdowns</a:t>
            </a:r>
          </a:p>
        </p:txBody>
      </p:sp>
    </p:spTree>
    <p:extLst>
      <p:ext uri="{BB962C8B-B14F-4D97-AF65-F5344CB8AC3E}">
        <p14:creationId xmlns:p14="http://schemas.microsoft.com/office/powerpoint/2010/main" val="1221947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1788444"/>
            <a:ext cx="8937205" cy="4779624"/>
          </a:xfrm>
        </p:spPr>
        <p:txBody>
          <a:bodyPr/>
          <a:lstStyle/>
          <a:p>
            <a:pPr>
              <a:lnSpc>
                <a:spcPct val="150000"/>
              </a:lnSpc>
            </a:pPr>
            <a:r>
              <a:rPr lang="en-US" dirty="0"/>
              <a:t>Weather; temperature, precipitation </a:t>
            </a:r>
          </a:p>
          <a:p>
            <a:pPr>
              <a:lnSpc>
                <a:spcPct val="150000"/>
              </a:lnSpc>
            </a:pPr>
            <a:r>
              <a:rPr lang="en-US" dirty="0"/>
              <a:t> Condition of walking / working surface</a:t>
            </a:r>
          </a:p>
          <a:p>
            <a:pPr>
              <a:lnSpc>
                <a:spcPct val="150000"/>
              </a:lnSpc>
            </a:pPr>
            <a:r>
              <a:rPr lang="en-US" dirty="0"/>
              <a:t> Lighting and visibility</a:t>
            </a:r>
          </a:p>
          <a:p>
            <a:pPr>
              <a:lnSpc>
                <a:spcPct val="150000"/>
              </a:lnSpc>
            </a:pPr>
            <a:r>
              <a:rPr lang="en-US" dirty="0"/>
              <a:t> Noise Level</a:t>
            </a:r>
          </a:p>
          <a:p>
            <a:pPr>
              <a:lnSpc>
                <a:spcPct val="150000"/>
              </a:lnSpc>
            </a:pPr>
            <a:r>
              <a:rPr lang="en-US" dirty="0"/>
              <a:t> Housekeeping</a:t>
            </a:r>
          </a:p>
          <a:p>
            <a:pPr>
              <a:lnSpc>
                <a:spcPct val="150000"/>
              </a:lnSpc>
            </a:pPr>
            <a:r>
              <a:rPr lang="en-US" dirty="0"/>
              <a:t> External stresses – time demands (expressed or perceived)</a:t>
            </a:r>
          </a:p>
          <a:p>
            <a:pPr>
              <a:lnSpc>
                <a:spcPct val="150000"/>
              </a:lnSpc>
            </a:pPr>
            <a:r>
              <a:rPr lang="en-US" dirty="0"/>
              <a:t> Other; ventilation, vibration</a:t>
            </a:r>
          </a:p>
        </p:txBody>
      </p:sp>
      <p:sp>
        <p:nvSpPr>
          <p:cNvPr id="4" name="Title 3"/>
          <p:cNvSpPr>
            <a:spLocks noGrp="1"/>
          </p:cNvSpPr>
          <p:nvPr>
            <p:ph type="title"/>
          </p:nvPr>
        </p:nvSpPr>
        <p:spPr/>
        <p:txBody>
          <a:bodyPr/>
          <a:lstStyle/>
          <a:p>
            <a:r>
              <a:rPr lang="en-US" dirty="0"/>
              <a:t>External Factors</a:t>
            </a:r>
          </a:p>
        </p:txBody>
      </p:sp>
    </p:spTree>
    <p:extLst>
      <p:ext uri="{BB962C8B-B14F-4D97-AF65-F5344CB8AC3E}">
        <p14:creationId xmlns:p14="http://schemas.microsoft.com/office/powerpoint/2010/main" val="2910650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11872" y="1788444"/>
            <a:ext cx="8218450" cy="4757322"/>
          </a:xfrm>
        </p:spPr>
        <p:txBody>
          <a:bodyPr>
            <a:normAutofit lnSpcReduction="10000"/>
          </a:bodyPr>
          <a:lstStyle/>
          <a:p>
            <a:pPr>
              <a:spcAft>
                <a:spcPts val="2400"/>
              </a:spcAft>
            </a:pPr>
            <a:r>
              <a:rPr lang="en-US" dirty="0"/>
              <a:t>Task exceeded employee’s knowledge, skills, or physical capacities</a:t>
            </a:r>
          </a:p>
          <a:p>
            <a:r>
              <a:rPr lang="en-US" dirty="0"/>
              <a:t>Unfit for duty</a:t>
            </a:r>
          </a:p>
          <a:p>
            <a:pPr lvl="1">
              <a:buFont typeface="Courier New" panose="02070309020205020404" pitchFamily="49" charset="0"/>
              <a:buChar char="o"/>
            </a:pPr>
            <a:r>
              <a:rPr lang="en-US" dirty="0"/>
              <a:t>Fatigue</a:t>
            </a:r>
          </a:p>
          <a:p>
            <a:pPr lvl="1">
              <a:buFont typeface="Courier New" panose="02070309020205020404" pitchFamily="49" charset="0"/>
              <a:buChar char="o"/>
            </a:pPr>
            <a:r>
              <a:rPr lang="en-US" dirty="0"/>
              <a:t>Emotional distress</a:t>
            </a:r>
          </a:p>
          <a:p>
            <a:pPr lvl="1">
              <a:spcAft>
                <a:spcPts val="2400"/>
              </a:spcAft>
              <a:buFont typeface="Courier New" panose="02070309020205020404" pitchFamily="49" charset="0"/>
              <a:buChar char="o"/>
            </a:pPr>
            <a:r>
              <a:rPr lang="en-US" dirty="0"/>
              <a:t>Prescription / illegal medications</a:t>
            </a:r>
          </a:p>
          <a:p>
            <a:pPr>
              <a:spcAft>
                <a:spcPts val="2400"/>
              </a:spcAft>
            </a:pPr>
            <a:r>
              <a:rPr lang="en-US" dirty="0"/>
              <a:t>Failure to apply training</a:t>
            </a:r>
          </a:p>
          <a:p>
            <a:r>
              <a:rPr lang="en-US" dirty="0"/>
              <a:t>Risk-taking behavior</a:t>
            </a:r>
          </a:p>
          <a:p>
            <a:pPr lvl="1">
              <a:spcAft>
                <a:spcPts val="2400"/>
              </a:spcAft>
              <a:buFont typeface="Courier New" panose="02070309020205020404" pitchFamily="49" charset="0"/>
              <a:buChar char="o"/>
            </a:pPr>
            <a:r>
              <a:rPr lang="en-US" dirty="0"/>
              <a:t>Drift &amp; Normalization of Deviance</a:t>
            </a:r>
          </a:p>
        </p:txBody>
      </p:sp>
      <p:sp>
        <p:nvSpPr>
          <p:cNvPr id="4" name="Title 3"/>
          <p:cNvSpPr>
            <a:spLocks noGrp="1"/>
          </p:cNvSpPr>
          <p:nvPr>
            <p:ph type="title"/>
          </p:nvPr>
        </p:nvSpPr>
        <p:spPr/>
        <p:txBody>
          <a:bodyPr/>
          <a:lstStyle/>
          <a:p>
            <a:r>
              <a:rPr lang="en-US" dirty="0"/>
              <a:t>Human System Breakdowns</a:t>
            </a:r>
          </a:p>
        </p:txBody>
      </p:sp>
    </p:spTree>
    <p:extLst>
      <p:ext uri="{BB962C8B-B14F-4D97-AF65-F5344CB8AC3E}">
        <p14:creationId xmlns:p14="http://schemas.microsoft.com/office/powerpoint/2010/main" val="2672083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2663" y="2107580"/>
            <a:ext cx="4030980" cy="4257290"/>
          </a:xfrm>
        </p:spPr>
        <p:txBody>
          <a:bodyPr/>
          <a:lstStyle/>
          <a:p>
            <a:pPr marL="228573" indent="0">
              <a:spcAft>
                <a:spcPts val="2400"/>
              </a:spcAft>
              <a:buNone/>
            </a:pPr>
            <a:r>
              <a:rPr lang="en-US" dirty="0"/>
              <a:t>The gradual process by which the </a:t>
            </a:r>
            <a:r>
              <a:rPr lang="en-US" u="sng" dirty="0"/>
              <a:t>unacceptable</a:t>
            </a:r>
            <a:r>
              <a:rPr lang="en-US" dirty="0"/>
              <a:t> </a:t>
            </a:r>
            <a:r>
              <a:rPr lang="en-US" u="sng" dirty="0"/>
              <a:t>becomes acceptable</a:t>
            </a:r>
            <a:r>
              <a:rPr lang="en-US" dirty="0"/>
              <a:t>   in the absence of adverse consequences </a:t>
            </a:r>
          </a:p>
          <a:p>
            <a:pPr>
              <a:spcAft>
                <a:spcPts val="2400"/>
              </a:spcAft>
            </a:pPr>
            <a:r>
              <a:rPr lang="en-US" dirty="0"/>
              <a:t>The shortcut slowly becomes the norm</a:t>
            </a:r>
          </a:p>
        </p:txBody>
      </p:sp>
      <p:sp>
        <p:nvSpPr>
          <p:cNvPr id="4" name="Title 3"/>
          <p:cNvSpPr>
            <a:spLocks noGrp="1"/>
          </p:cNvSpPr>
          <p:nvPr>
            <p:ph type="title"/>
          </p:nvPr>
        </p:nvSpPr>
        <p:spPr>
          <a:xfrm>
            <a:off x="457200" y="0"/>
            <a:ext cx="8234680" cy="1382751"/>
          </a:xfrm>
        </p:spPr>
        <p:txBody>
          <a:bodyPr>
            <a:normAutofit fontScale="90000"/>
          </a:bodyPr>
          <a:lstStyle/>
          <a:p>
            <a:r>
              <a:rPr lang="en-US" dirty="0"/>
              <a:t>Safety Drift</a:t>
            </a:r>
            <a:br>
              <a:rPr lang="en-US" dirty="0"/>
            </a:br>
            <a:r>
              <a:rPr lang="en-US" dirty="0"/>
              <a:t>Normalization of Deviance</a:t>
            </a:r>
          </a:p>
        </p:txBody>
      </p:sp>
      <p:sp>
        <p:nvSpPr>
          <p:cNvPr id="6" name="Rectangle 5"/>
          <p:cNvSpPr/>
          <p:nvPr/>
        </p:nvSpPr>
        <p:spPr>
          <a:xfrm>
            <a:off x="7436811" y="5520903"/>
            <a:ext cx="1672683" cy="109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53644" y="1731523"/>
            <a:ext cx="4700424" cy="4633347"/>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1"/>
          </p:nvPr>
        </p:nvSpPr>
        <p:spPr>
          <a:xfrm>
            <a:off x="4315832" y="1855992"/>
            <a:ext cx="4538236" cy="3900450"/>
          </a:xfrm>
        </p:spPr>
        <p:txBody>
          <a:bodyPr>
            <a:normAutofit lnSpcReduction="10000"/>
          </a:bodyPr>
          <a:lstStyle/>
          <a:p>
            <a:pPr marL="228573" indent="0">
              <a:spcAft>
                <a:spcPts val="1200"/>
              </a:spcAft>
              <a:buNone/>
            </a:pPr>
            <a:r>
              <a:rPr lang="en-US" sz="2200" dirty="0"/>
              <a:t>Consider the following:</a:t>
            </a:r>
          </a:p>
          <a:p>
            <a:pPr>
              <a:spcAft>
                <a:spcPts val="1200"/>
              </a:spcAft>
              <a:buClr>
                <a:srgbClr val="002060"/>
              </a:buClr>
            </a:pPr>
            <a:r>
              <a:rPr lang="en-US" sz="2200" dirty="0"/>
              <a:t>All workers have been not lowering the chute of the mower when cutting grass for months / years.  </a:t>
            </a:r>
          </a:p>
          <a:p>
            <a:pPr>
              <a:spcAft>
                <a:spcPts val="1200"/>
              </a:spcAft>
              <a:buClr>
                <a:srgbClr val="002060"/>
              </a:buClr>
            </a:pPr>
            <a:r>
              <a:rPr lang="en-US" sz="2200" dirty="0"/>
              <a:t>Supervisors have driven past jobsites for months / years.</a:t>
            </a:r>
          </a:p>
          <a:p>
            <a:pPr>
              <a:spcAft>
                <a:spcPts val="1200"/>
              </a:spcAft>
              <a:buClr>
                <a:srgbClr val="002060"/>
              </a:buClr>
            </a:pPr>
            <a:r>
              <a:rPr lang="en-US" sz="2200" dirty="0"/>
              <a:t>Today, a rock from a mower  is thrown and damages a nearby vehicle.</a:t>
            </a:r>
          </a:p>
        </p:txBody>
      </p:sp>
      <p:sp>
        <p:nvSpPr>
          <p:cNvPr id="7" name="Rectangle 6"/>
          <p:cNvSpPr/>
          <p:nvPr/>
        </p:nvSpPr>
        <p:spPr>
          <a:xfrm>
            <a:off x="4153643" y="5756442"/>
            <a:ext cx="4700424" cy="608428"/>
          </a:xfrm>
          <a:prstGeom prst="rect">
            <a:avLst/>
          </a:prstGeom>
          <a:solidFill>
            <a:srgbClr val="CC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3" lvl="0" algn="ctr" eaLnBrk="0" hangingPunct="0">
              <a:spcAft>
                <a:spcPts val="1200"/>
              </a:spcAft>
              <a:buClr>
                <a:srgbClr val="F18A00"/>
              </a:buClr>
              <a:buSzPct val="90000"/>
            </a:pPr>
            <a:r>
              <a:rPr lang="en-US" sz="2200" b="1" kern="0">
                <a:solidFill>
                  <a:srgbClr val="002856"/>
                </a:solidFill>
                <a:ea typeface="Verdana" panose="020B0604030504040204" pitchFamily="34" charset="0"/>
              </a:rPr>
              <a:t>What Systems Failed?</a:t>
            </a:r>
            <a:endParaRPr lang="en-US" sz="2200" b="1" kern="0" dirty="0">
              <a:solidFill>
                <a:srgbClr val="002856"/>
              </a:solidFill>
              <a:ea typeface="Verdana" panose="020B0604030504040204" pitchFamily="34" charset="0"/>
            </a:endParaRPr>
          </a:p>
        </p:txBody>
      </p:sp>
    </p:spTree>
    <p:extLst>
      <p:ext uri="{BB962C8B-B14F-4D97-AF65-F5344CB8AC3E}">
        <p14:creationId xmlns:p14="http://schemas.microsoft.com/office/powerpoint/2010/main" val="1286452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9569" y="1640114"/>
            <a:ext cx="8876371" cy="5128676"/>
          </a:xfrm>
        </p:spPr>
        <p:txBody>
          <a:bodyPr/>
          <a:lstStyle/>
          <a:p>
            <a:r>
              <a:rPr lang="en-US" dirty="0"/>
              <a:t>Slips</a:t>
            </a:r>
          </a:p>
          <a:p>
            <a:pPr lvl="1">
              <a:buFont typeface="Courier New" panose="02070309020205020404" pitchFamily="49" charset="0"/>
              <a:buChar char="o"/>
            </a:pPr>
            <a:r>
              <a:rPr lang="en-US" dirty="0"/>
              <a:t>Not doing what you meant to do</a:t>
            </a:r>
          </a:p>
          <a:p>
            <a:pPr lvl="2">
              <a:spcAft>
                <a:spcPts val="2400"/>
              </a:spcAft>
              <a:buFont typeface="Arial" panose="020B0604020202020204" pitchFamily="34" charset="0"/>
              <a:buChar char="•"/>
            </a:pPr>
            <a:r>
              <a:rPr lang="en-US" dirty="0"/>
              <a:t>Pushing on the gas pedal rather than the brake</a:t>
            </a:r>
          </a:p>
          <a:p>
            <a:r>
              <a:rPr lang="en-US" dirty="0"/>
              <a:t>Lapses</a:t>
            </a:r>
          </a:p>
          <a:p>
            <a:pPr lvl="1">
              <a:buFont typeface="Courier New" panose="02070309020205020404" pitchFamily="49" charset="0"/>
              <a:buChar char="o"/>
            </a:pPr>
            <a:r>
              <a:rPr lang="en-US" dirty="0"/>
              <a:t>Forgetting to do something, or losing your place midway</a:t>
            </a:r>
          </a:p>
          <a:p>
            <a:pPr lvl="2">
              <a:spcAft>
                <a:spcPts val="2400"/>
              </a:spcAft>
              <a:buFont typeface="Arial" panose="020B0604020202020204" pitchFamily="34" charset="0"/>
              <a:buChar char="•"/>
            </a:pPr>
            <a:r>
              <a:rPr lang="en-US" dirty="0"/>
              <a:t>Getting interrupted and forgetting the wet floor sign up</a:t>
            </a:r>
          </a:p>
          <a:p>
            <a:r>
              <a:rPr lang="en-US" dirty="0"/>
              <a:t>Mistakes – decision-making failures</a:t>
            </a:r>
          </a:p>
          <a:p>
            <a:pPr lvl="1">
              <a:buFont typeface="Courier New" panose="02070309020205020404" pitchFamily="49" charset="0"/>
              <a:buChar char="o"/>
            </a:pPr>
            <a:r>
              <a:rPr lang="en-US" dirty="0"/>
              <a:t>Rule-based mistakes</a:t>
            </a:r>
          </a:p>
          <a:p>
            <a:pPr lvl="2">
              <a:buFont typeface="Arial" panose="020B0604020202020204" pitchFamily="34" charset="0"/>
              <a:buChar char="•"/>
            </a:pPr>
            <a:r>
              <a:rPr lang="en-US" dirty="0"/>
              <a:t>Policies, procedures, owners’ manuals</a:t>
            </a:r>
          </a:p>
          <a:p>
            <a:pPr lvl="1">
              <a:buFont typeface="Courier New" panose="02070309020205020404" pitchFamily="49" charset="0"/>
              <a:buChar char="o"/>
            </a:pPr>
            <a:r>
              <a:rPr lang="en-US" dirty="0"/>
              <a:t>Knowledge-based mistakes</a:t>
            </a:r>
          </a:p>
          <a:p>
            <a:pPr lvl="1"/>
            <a:endParaRPr lang="en-US" dirty="0"/>
          </a:p>
        </p:txBody>
      </p:sp>
      <p:sp>
        <p:nvSpPr>
          <p:cNvPr id="3" name="Title 2"/>
          <p:cNvSpPr>
            <a:spLocks noGrp="1"/>
          </p:cNvSpPr>
          <p:nvPr>
            <p:ph type="title"/>
          </p:nvPr>
        </p:nvSpPr>
        <p:spPr/>
        <p:txBody>
          <a:bodyPr/>
          <a:lstStyle/>
          <a:p>
            <a:r>
              <a:rPr lang="en-US" dirty="0"/>
              <a:t>Slips / Lapses and Mistakes</a:t>
            </a:r>
          </a:p>
        </p:txBody>
      </p:sp>
    </p:spTree>
    <p:extLst>
      <p:ext uri="{BB962C8B-B14F-4D97-AF65-F5344CB8AC3E}">
        <p14:creationId xmlns:p14="http://schemas.microsoft.com/office/powerpoint/2010/main" val="58221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7990" y="1866502"/>
            <a:ext cx="7727795" cy="4542972"/>
          </a:xfrm>
        </p:spPr>
        <p:txBody>
          <a:bodyPr/>
          <a:lstStyle/>
          <a:p>
            <a:pPr marL="55563" indent="0">
              <a:lnSpc>
                <a:spcPct val="150000"/>
              </a:lnSpc>
              <a:buNone/>
            </a:pPr>
            <a:r>
              <a:rPr lang="en-US" dirty="0"/>
              <a:t>If your analysis concludes with any of these words:</a:t>
            </a:r>
          </a:p>
          <a:p>
            <a:pPr>
              <a:lnSpc>
                <a:spcPct val="150000"/>
              </a:lnSpc>
            </a:pPr>
            <a:r>
              <a:rPr lang="en-US" dirty="0"/>
              <a:t>Careless</a:t>
            </a:r>
          </a:p>
          <a:p>
            <a:pPr>
              <a:lnSpc>
                <a:spcPct val="150000"/>
              </a:lnSpc>
            </a:pPr>
            <a:r>
              <a:rPr lang="en-US" dirty="0"/>
              <a:t>Part of the job</a:t>
            </a:r>
          </a:p>
          <a:p>
            <a:pPr>
              <a:lnSpc>
                <a:spcPct val="150000"/>
              </a:lnSpc>
            </a:pPr>
            <a:r>
              <a:rPr lang="en-US" dirty="0"/>
              <a:t>One of those things</a:t>
            </a:r>
          </a:p>
          <a:p>
            <a:pPr>
              <a:lnSpc>
                <a:spcPct val="150000"/>
              </a:lnSpc>
            </a:pPr>
            <a:r>
              <a:rPr lang="en-US" dirty="0"/>
              <a:t>Accident prone</a:t>
            </a:r>
          </a:p>
          <a:p>
            <a:pPr marL="228573" indent="0">
              <a:buNone/>
            </a:pPr>
            <a:endParaRPr lang="en-US" dirty="0"/>
          </a:p>
          <a:p>
            <a:pPr marL="0" indent="0">
              <a:buNone/>
              <a:tabLst>
                <a:tab pos="55563" algn="l"/>
              </a:tabLst>
            </a:pPr>
            <a:r>
              <a:rPr lang="en-US" b="1" dirty="0"/>
              <a:t>You need to dig deeper</a:t>
            </a:r>
          </a:p>
        </p:txBody>
      </p:sp>
      <p:sp>
        <p:nvSpPr>
          <p:cNvPr id="4" name="Title 3"/>
          <p:cNvSpPr>
            <a:spLocks noGrp="1"/>
          </p:cNvSpPr>
          <p:nvPr>
            <p:ph type="title"/>
          </p:nvPr>
        </p:nvSpPr>
        <p:spPr>
          <a:xfrm>
            <a:off x="0" y="233394"/>
            <a:ext cx="9144000" cy="921403"/>
          </a:xfrm>
        </p:spPr>
        <p:txBody>
          <a:bodyPr/>
          <a:lstStyle/>
          <a:p>
            <a:r>
              <a:rPr lang="en-US" dirty="0"/>
              <a:t>Last Thought on the Analysis Phase</a:t>
            </a:r>
          </a:p>
        </p:txBody>
      </p:sp>
      <p:pic>
        <p:nvPicPr>
          <p:cNvPr id="5" name="Picture 8"/>
          <p:cNvPicPr>
            <a:picLocks noGrp="1" noChangeAspect="1" noChangeArrowheads="1"/>
          </p:cNvPicPr>
          <p:nvPr>
            <p:ph sz="half" idx="11"/>
          </p:nvPr>
        </p:nvPicPr>
        <p:blipFill>
          <a:blip r:embed="rId3">
            <a:extLst>
              <a:ext uri="{28A0092B-C50C-407E-A947-70E740481C1C}">
                <a14:useLocalDpi xmlns:a14="http://schemas.microsoft.com/office/drawing/2010/main" val="0"/>
              </a:ext>
            </a:extLst>
          </a:blip>
          <a:srcRect/>
          <a:stretch>
            <a:fillRect/>
          </a:stretch>
        </p:blipFill>
        <p:spPr bwMode="auto">
          <a:xfrm>
            <a:off x="6506241" y="3289285"/>
            <a:ext cx="2185639" cy="246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652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268493" y="3056567"/>
            <a:ext cx="5831456" cy="2547839"/>
          </a:xfrm>
        </p:spPr>
        <p:txBody>
          <a:bodyPr/>
          <a:lstStyle/>
          <a:p>
            <a:pPr>
              <a:spcAft>
                <a:spcPts val="1800"/>
              </a:spcAft>
            </a:pPr>
            <a:r>
              <a:rPr lang="en-US" sz="4000" b="1" dirty="0"/>
              <a:t>Create an Action Plan</a:t>
            </a:r>
          </a:p>
          <a:p>
            <a:r>
              <a:rPr lang="en-US" sz="3600" dirty="0"/>
              <a:t>How will the organization share what was learned?</a:t>
            </a:r>
          </a:p>
        </p:txBody>
      </p:sp>
      <p:pic>
        <p:nvPicPr>
          <p:cNvPr id="3" name="Picture 2"/>
          <p:cNvPicPr>
            <a:picLocks noChangeAspect="1"/>
          </p:cNvPicPr>
          <p:nvPr/>
        </p:nvPicPr>
        <p:blipFill rotWithShape="1">
          <a:blip r:embed="rId3"/>
          <a:srcRect l="14751" r="10152"/>
          <a:stretch/>
        </p:blipFill>
        <p:spPr>
          <a:xfrm>
            <a:off x="0" y="0"/>
            <a:ext cx="3268493" cy="6692630"/>
          </a:xfrm>
          <a:prstGeom prst="rect">
            <a:avLst/>
          </a:prstGeom>
        </p:spPr>
      </p:pic>
    </p:spTree>
    <p:extLst>
      <p:ext uri="{BB962C8B-B14F-4D97-AF65-F5344CB8AC3E}">
        <p14:creationId xmlns:p14="http://schemas.microsoft.com/office/powerpoint/2010/main" val="2977557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706488" y="2137772"/>
            <a:ext cx="4541774" cy="3106031"/>
          </a:xfrm>
        </p:spPr>
        <p:txBody>
          <a:bodyPr/>
          <a:lstStyle/>
          <a:p>
            <a:pPr marL="0" indent="0" algn="ctr">
              <a:spcAft>
                <a:spcPts val="1800"/>
              </a:spcAft>
              <a:buNone/>
            </a:pPr>
            <a:r>
              <a:rPr lang="en-US" sz="2600" b="1" dirty="0">
                <a:solidFill>
                  <a:srgbClr val="002060"/>
                </a:solidFill>
              </a:rPr>
              <a:t>“Every problem is really an opportunity.</a:t>
            </a:r>
          </a:p>
          <a:p>
            <a:pPr marL="228573" indent="0" algn="ctr">
              <a:spcAft>
                <a:spcPts val="1800"/>
              </a:spcAft>
              <a:buNone/>
            </a:pPr>
            <a:r>
              <a:rPr lang="en-US" sz="2600" b="1" dirty="0">
                <a:solidFill>
                  <a:srgbClr val="002060"/>
                </a:solidFill>
              </a:rPr>
              <a:t>Every system defect,</a:t>
            </a:r>
            <a:br>
              <a:rPr lang="en-US" sz="2600" b="1" dirty="0">
                <a:solidFill>
                  <a:srgbClr val="002060"/>
                </a:solidFill>
              </a:rPr>
            </a:br>
            <a:r>
              <a:rPr lang="en-US" sz="2600" b="1" dirty="0">
                <a:solidFill>
                  <a:srgbClr val="002060"/>
                </a:solidFill>
              </a:rPr>
              <a:t>a treasure”. </a:t>
            </a:r>
          </a:p>
          <a:p>
            <a:pPr marL="228573" indent="0" algn="r">
              <a:spcAft>
                <a:spcPts val="1800"/>
              </a:spcAft>
              <a:buNone/>
            </a:pPr>
            <a:br>
              <a:rPr lang="en-US" sz="1400" b="1" dirty="0">
                <a:solidFill>
                  <a:srgbClr val="002060"/>
                </a:solidFill>
              </a:rPr>
            </a:br>
            <a:r>
              <a:rPr lang="en-US" sz="2000" b="1" dirty="0">
                <a:solidFill>
                  <a:srgbClr val="002060"/>
                </a:solidFill>
              </a:rPr>
              <a:t>Kiichiro Toyoda</a:t>
            </a:r>
            <a:br>
              <a:rPr lang="en-US" sz="2000" b="1" dirty="0">
                <a:solidFill>
                  <a:srgbClr val="002060"/>
                </a:solidFill>
              </a:rPr>
            </a:br>
            <a:r>
              <a:rPr lang="en-US" sz="2000" b="1" dirty="0">
                <a:solidFill>
                  <a:srgbClr val="002060"/>
                </a:solidFill>
              </a:rPr>
              <a:t>Founder of  Toyota</a:t>
            </a:r>
            <a:endParaRPr lang="en-US" sz="2000" dirty="0"/>
          </a:p>
        </p:txBody>
      </p:sp>
      <p:sp>
        <p:nvSpPr>
          <p:cNvPr id="4" name="Title 3"/>
          <p:cNvSpPr>
            <a:spLocks noGrp="1"/>
          </p:cNvSpPr>
          <p:nvPr>
            <p:ph type="title"/>
          </p:nvPr>
        </p:nvSpPr>
        <p:spPr/>
        <p:txBody>
          <a:bodyPr/>
          <a:lstStyle/>
          <a:p>
            <a:r>
              <a:rPr lang="en-US" dirty="0"/>
              <a:t>A New Mindset</a:t>
            </a:r>
          </a:p>
        </p:txBody>
      </p:sp>
      <p:pic>
        <p:nvPicPr>
          <p:cNvPr id="7" name="Content Placeholder 15" descr="toyoda.jpg"/>
          <p:cNvPicPr>
            <a:picLocks noGrp="1" noChangeAspect="1"/>
          </p:cNvPicPr>
          <p:nvPr>
            <p:ph sz="half" idx="11"/>
          </p:nvPr>
        </p:nvPicPr>
        <p:blipFill>
          <a:blip r:embed="rId3" cstate="print"/>
          <a:stretch>
            <a:fillRect/>
          </a:stretch>
        </p:blipFill>
        <p:spPr>
          <a:xfrm>
            <a:off x="680224" y="2252159"/>
            <a:ext cx="2705836" cy="3382295"/>
          </a:xfrm>
          <a:prstGeom prst="ellipse">
            <a:avLst/>
          </a:prstGeom>
        </p:spPr>
      </p:pic>
    </p:spTree>
    <p:extLst>
      <p:ext uri="{BB962C8B-B14F-4D97-AF65-F5344CB8AC3E}">
        <p14:creationId xmlns:p14="http://schemas.microsoft.com/office/powerpoint/2010/main" val="548272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456" y="1654629"/>
            <a:ext cx="8943279" cy="4542972"/>
          </a:xfrm>
        </p:spPr>
        <p:txBody>
          <a:bodyPr/>
          <a:lstStyle/>
          <a:p>
            <a:pPr marL="228573" indent="0">
              <a:buNone/>
            </a:pPr>
            <a:r>
              <a:rPr lang="en-US" sz="2600" b="1" dirty="0"/>
              <a:t>Backward-looking Accountability - Blame</a:t>
            </a:r>
          </a:p>
          <a:p>
            <a:pPr lvl="1">
              <a:spcAft>
                <a:spcPts val="2400"/>
              </a:spcAft>
              <a:buFont typeface="Courier New" panose="02070309020205020404" pitchFamily="49" charset="0"/>
              <a:buChar char="o"/>
            </a:pPr>
            <a:r>
              <a:rPr lang="en-US" sz="2600" dirty="0"/>
              <a:t>Tries to find a scapegoat, to blame (and shame) an individual for messing up</a:t>
            </a:r>
          </a:p>
          <a:p>
            <a:pPr marL="228573" indent="0">
              <a:buNone/>
            </a:pPr>
            <a:r>
              <a:rPr lang="en-US" sz="2600" b="1" dirty="0"/>
              <a:t>Forward-looking Accountability - Improvement</a:t>
            </a:r>
          </a:p>
          <a:p>
            <a:pPr lvl="1">
              <a:buFont typeface="Courier New" panose="02070309020205020404" pitchFamily="49" charset="0"/>
              <a:buChar char="o"/>
            </a:pPr>
            <a:r>
              <a:rPr lang="en-US" sz="2600" dirty="0"/>
              <a:t>Acknowledges the mistake and the harm resulting from it</a:t>
            </a:r>
          </a:p>
          <a:p>
            <a:pPr lvl="1">
              <a:buFont typeface="Courier New" panose="02070309020205020404" pitchFamily="49" charset="0"/>
              <a:buChar char="o"/>
            </a:pPr>
            <a:r>
              <a:rPr lang="en-US" sz="2600" dirty="0"/>
              <a:t>Lays out the opportunities (and responsibilities) for making changes to reduce the probability of such harm happening again</a:t>
            </a:r>
          </a:p>
        </p:txBody>
      </p:sp>
      <p:sp>
        <p:nvSpPr>
          <p:cNvPr id="4" name="Title 3"/>
          <p:cNvSpPr>
            <a:spLocks noGrp="1"/>
          </p:cNvSpPr>
          <p:nvPr>
            <p:ph type="title"/>
          </p:nvPr>
        </p:nvSpPr>
        <p:spPr/>
        <p:txBody>
          <a:bodyPr/>
          <a:lstStyle/>
          <a:p>
            <a:r>
              <a:rPr lang="en-US" dirty="0"/>
              <a:t>Accountability</a:t>
            </a:r>
          </a:p>
        </p:txBody>
      </p:sp>
    </p:spTree>
    <p:extLst>
      <p:ext uri="{BB962C8B-B14F-4D97-AF65-F5344CB8AC3E}">
        <p14:creationId xmlns:p14="http://schemas.microsoft.com/office/powerpoint/2010/main" val="72782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6</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C0B0095F-8A4E-8E31-C581-151098EE2F1B}"/>
              </a:ext>
            </a:extLst>
          </p:cNvPr>
          <p:cNvSpPr/>
          <p:nvPr/>
        </p:nvSpPr>
        <p:spPr>
          <a:xfrm>
            <a:off x="0" y="0"/>
            <a:ext cx="9144000" cy="1143000"/>
          </a:xfrm>
          <a:prstGeom prst="rect">
            <a:avLst/>
          </a:prstGeom>
          <a:solidFill>
            <a:srgbClr val="FFD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B3A2D6-B826-813D-67FB-05E2C1021D06}"/>
              </a:ext>
            </a:extLst>
          </p:cNvPr>
          <p:cNvSpPr txBox="1"/>
          <p:nvPr/>
        </p:nvSpPr>
        <p:spPr>
          <a:xfrm>
            <a:off x="914400" y="248334"/>
            <a:ext cx="7772400" cy="584775"/>
          </a:xfrm>
          <a:prstGeom prst="rect">
            <a:avLst/>
          </a:prstGeom>
          <a:noFill/>
        </p:spPr>
        <p:txBody>
          <a:bodyPr wrap="square">
            <a:spAutoFit/>
          </a:bodyPr>
          <a:lstStyle/>
          <a:p>
            <a:pPr algn="ctr"/>
            <a:r>
              <a:rPr lang="en-US" sz="3200" b="1" dirty="0">
                <a:solidFill>
                  <a:schemeClr val="tx2">
                    <a:lumMod val="75000"/>
                  </a:schemeClr>
                </a:solidFill>
                <a:latin typeface="Arial" panose="020B0604020202020204" pitchFamily="34" charset="0"/>
                <a:cs typeface="Arial" panose="020B0604020202020204" pitchFamily="34" charset="0"/>
              </a:rPr>
              <a:t>NJSIG’s Broker Dashboard</a:t>
            </a:r>
            <a:endParaRPr lang="en-US" sz="3200" dirty="0"/>
          </a:p>
        </p:txBody>
      </p:sp>
      <p:pic>
        <p:nvPicPr>
          <p:cNvPr id="5" name="Picture 4">
            <a:extLst>
              <a:ext uri="{FF2B5EF4-FFF2-40B4-BE49-F238E27FC236}">
                <a16:creationId xmlns:a16="http://schemas.microsoft.com/office/drawing/2014/main" id="{0D73D9AF-70E4-8488-22CC-742E1F186BBA}"/>
              </a:ext>
            </a:extLst>
          </p:cNvPr>
          <p:cNvPicPr>
            <a:picLocks noChangeAspect="1"/>
          </p:cNvPicPr>
          <p:nvPr/>
        </p:nvPicPr>
        <p:blipFill>
          <a:blip r:embed="rId3"/>
          <a:stretch>
            <a:fillRect/>
          </a:stretch>
        </p:blipFill>
        <p:spPr>
          <a:xfrm>
            <a:off x="0" y="1905000"/>
            <a:ext cx="9144000" cy="3947369"/>
          </a:xfrm>
          <a:prstGeom prst="rect">
            <a:avLst/>
          </a:prstGeom>
        </p:spPr>
      </p:pic>
    </p:spTree>
    <p:extLst>
      <p:ext uri="{BB962C8B-B14F-4D97-AF65-F5344CB8AC3E}">
        <p14:creationId xmlns:p14="http://schemas.microsoft.com/office/powerpoint/2010/main" val="3032306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176" y="1773929"/>
            <a:ext cx="8229601" cy="4601029"/>
          </a:xfrm>
        </p:spPr>
        <p:txBody>
          <a:bodyPr/>
          <a:lstStyle/>
          <a:p>
            <a:pPr marL="228573" indent="0" eaLnBrk="1" hangingPunct="1">
              <a:buNone/>
            </a:pPr>
            <a:r>
              <a:rPr lang="en-US" sz="2600" dirty="0">
                <a:solidFill>
                  <a:srgbClr val="002060"/>
                </a:solidFill>
              </a:rPr>
              <a:t>Identify plan to address each cause / factor</a:t>
            </a:r>
          </a:p>
          <a:p>
            <a:pPr lvl="1" eaLnBrk="1" hangingPunct="1">
              <a:buFont typeface="Courier New" panose="02070309020205020404" pitchFamily="49" charset="0"/>
              <a:buChar char="o"/>
            </a:pPr>
            <a:r>
              <a:rPr lang="en-US" sz="2600" dirty="0">
                <a:solidFill>
                  <a:srgbClr val="002060"/>
                </a:solidFill>
              </a:rPr>
              <a:t>More than one control may be needed</a:t>
            </a:r>
          </a:p>
          <a:p>
            <a:pPr lvl="1" eaLnBrk="1" hangingPunct="1">
              <a:buFont typeface="Courier New" panose="02070309020205020404" pitchFamily="49" charset="0"/>
              <a:buChar char="o"/>
            </a:pPr>
            <a:r>
              <a:rPr lang="en-US" sz="2600" dirty="0">
                <a:solidFill>
                  <a:srgbClr val="002060"/>
                </a:solidFill>
              </a:rPr>
              <a:t>Reinforce good things</a:t>
            </a:r>
          </a:p>
          <a:p>
            <a:pPr lvl="1" eaLnBrk="1" hangingPunct="1">
              <a:spcAft>
                <a:spcPts val="3600"/>
              </a:spcAft>
              <a:buFont typeface="Courier New" panose="02070309020205020404" pitchFamily="49" charset="0"/>
              <a:buChar char="o"/>
            </a:pPr>
            <a:r>
              <a:rPr lang="en-US" sz="2600" dirty="0">
                <a:solidFill>
                  <a:srgbClr val="002060"/>
                </a:solidFill>
              </a:rPr>
              <a:t>Correct undesirable conditions / behaviors</a:t>
            </a:r>
          </a:p>
          <a:p>
            <a:pPr marL="228573" indent="0" eaLnBrk="1" hangingPunct="1">
              <a:spcAft>
                <a:spcPts val="3600"/>
              </a:spcAft>
              <a:buNone/>
            </a:pPr>
            <a:r>
              <a:rPr lang="en-US" sz="2600" dirty="0">
                <a:solidFill>
                  <a:srgbClr val="002060"/>
                </a:solidFill>
              </a:rPr>
              <a:t>Consider short term controls if permanent controls are not readily available</a:t>
            </a:r>
          </a:p>
          <a:p>
            <a:pPr marL="228573" indent="0" eaLnBrk="1" hangingPunct="1">
              <a:spcAft>
                <a:spcPts val="1200"/>
              </a:spcAft>
              <a:buNone/>
            </a:pPr>
            <a:r>
              <a:rPr lang="en-US" sz="2600" dirty="0">
                <a:solidFill>
                  <a:srgbClr val="002060"/>
                </a:solidFill>
              </a:rPr>
              <a:t>Consider the Hierarchy of Controls</a:t>
            </a:r>
          </a:p>
        </p:txBody>
      </p:sp>
      <p:sp>
        <p:nvSpPr>
          <p:cNvPr id="3" name="Title 2"/>
          <p:cNvSpPr>
            <a:spLocks noGrp="1"/>
          </p:cNvSpPr>
          <p:nvPr>
            <p:ph type="title"/>
          </p:nvPr>
        </p:nvSpPr>
        <p:spPr>
          <a:xfrm>
            <a:off x="457199" y="0"/>
            <a:ext cx="8229601" cy="1349298"/>
          </a:xfrm>
        </p:spPr>
        <p:txBody>
          <a:bodyPr/>
          <a:lstStyle/>
          <a:p>
            <a:r>
              <a:rPr lang="en-US" dirty="0"/>
              <a:t>Create an Action Plan</a:t>
            </a:r>
            <a:br>
              <a:rPr lang="en-US" dirty="0"/>
            </a:br>
            <a:r>
              <a:rPr lang="en-US" sz="3600" dirty="0"/>
              <a:t>Who will do what, by when?</a:t>
            </a:r>
          </a:p>
        </p:txBody>
      </p:sp>
    </p:spTree>
    <p:extLst>
      <p:ext uri="{BB962C8B-B14F-4D97-AF65-F5344CB8AC3E}">
        <p14:creationId xmlns:p14="http://schemas.microsoft.com/office/powerpoint/2010/main" val="719412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 y="1635146"/>
            <a:ext cx="4030826" cy="1718906"/>
          </a:xfrm>
        </p:spPr>
        <p:txBody>
          <a:bodyPr/>
          <a:lstStyle/>
          <a:p>
            <a:pPr marL="228573" indent="0">
              <a:buNone/>
            </a:pPr>
            <a:r>
              <a:rPr lang="en-US" dirty="0"/>
              <a:t>Eliminate the hazard</a:t>
            </a:r>
          </a:p>
          <a:p>
            <a:pPr marL="228573" indent="0">
              <a:buNone/>
            </a:pPr>
            <a:r>
              <a:rPr lang="en-US" dirty="0"/>
              <a:t>Isolate the hazard</a:t>
            </a:r>
          </a:p>
          <a:p>
            <a:pPr marL="228573" indent="0">
              <a:buNone/>
            </a:pPr>
            <a:r>
              <a:rPr lang="en-US" dirty="0"/>
              <a:t>Substitute a lower hazard</a:t>
            </a:r>
          </a:p>
        </p:txBody>
      </p:sp>
      <p:sp>
        <p:nvSpPr>
          <p:cNvPr id="3" name="Title 2"/>
          <p:cNvSpPr>
            <a:spLocks noGrp="1"/>
          </p:cNvSpPr>
          <p:nvPr>
            <p:ph type="title"/>
          </p:nvPr>
        </p:nvSpPr>
        <p:spPr/>
        <p:txBody>
          <a:bodyPr/>
          <a:lstStyle/>
          <a:p>
            <a:r>
              <a:rPr lang="en-US" dirty="0"/>
              <a:t>Hierarchy of Controls</a:t>
            </a:r>
          </a:p>
        </p:txBody>
      </p:sp>
      <p:sp>
        <p:nvSpPr>
          <p:cNvPr id="4" name="Trapezoid 3"/>
          <p:cNvSpPr/>
          <p:nvPr/>
        </p:nvSpPr>
        <p:spPr>
          <a:xfrm rot="10800000">
            <a:off x="3620277" y="1563395"/>
            <a:ext cx="4301412" cy="1623527"/>
          </a:xfrm>
          <a:prstGeom prst="trapezoid">
            <a:avLst>
              <a:gd name="adj" fmla="val 34195"/>
            </a:avLst>
          </a:prstGeom>
          <a:solidFill>
            <a:srgbClr val="CC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2060"/>
              </a:solidFill>
            </a:endParaRPr>
          </a:p>
        </p:txBody>
      </p:sp>
      <p:sp>
        <p:nvSpPr>
          <p:cNvPr id="5" name="Content Placeholder 1"/>
          <p:cNvSpPr txBox="1">
            <a:spLocks/>
          </p:cNvSpPr>
          <p:nvPr/>
        </p:nvSpPr>
        <p:spPr bwMode="auto">
          <a:xfrm>
            <a:off x="0" y="3697211"/>
            <a:ext cx="3788229" cy="1011853"/>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571433" indent="-342860" algn="l" rtl="0" eaLnBrk="0" fontAlgn="base" hangingPunct="0">
              <a:spcBef>
                <a:spcPct val="0"/>
              </a:spcBef>
              <a:spcAft>
                <a:spcPts val="600"/>
              </a:spcAft>
              <a:buClr>
                <a:srgbClr val="F18A00"/>
              </a:buClr>
              <a:buSzPct val="90000"/>
              <a:buFont typeface="Wingdings" pitchFamily="2" charset="2"/>
              <a:buChar char="§"/>
              <a:defRPr sz="2400">
                <a:solidFill>
                  <a:srgbClr val="002856"/>
                </a:solidFill>
                <a:latin typeface="+mn-lt"/>
                <a:ea typeface="Verdana" panose="020B0604030504040204" pitchFamily="34" charset="0"/>
                <a:cs typeface="Verdana" panose="020B0604030504040204" pitchFamily="34" charset="0"/>
              </a:defRPr>
            </a:lvl1pPr>
            <a:lvl2pPr marL="1028580" indent="-342860" algn="l" rtl="0" eaLnBrk="0" fontAlgn="base" hangingPunct="0">
              <a:spcBef>
                <a:spcPct val="0"/>
              </a:spcBef>
              <a:spcAft>
                <a:spcPts val="600"/>
              </a:spcAft>
              <a:buClr>
                <a:srgbClr val="F18A00"/>
              </a:buClr>
              <a:buSzPct val="75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2pPr>
            <a:lvl3pPr marL="1485726" indent="-342860" algn="l" rtl="0" eaLnBrk="0" fontAlgn="base" hangingPunct="0">
              <a:spcBef>
                <a:spcPct val="0"/>
              </a:spcBef>
              <a:spcAft>
                <a:spcPts val="600"/>
              </a:spcAft>
              <a:buClr>
                <a:srgbClr val="F18A00"/>
              </a:buClr>
              <a:buSzPct val="90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3pPr>
            <a:lvl4pPr marL="1942873" indent="-342860" algn="l" rtl="0" eaLnBrk="0" fontAlgn="base" hangingPunct="0">
              <a:spcBef>
                <a:spcPct val="0"/>
              </a:spcBef>
              <a:spcAft>
                <a:spcPts val="600"/>
              </a:spcAft>
              <a:buClr>
                <a:srgbClr val="F18A00"/>
              </a:buClr>
              <a:buSzPct val="70000"/>
              <a:buFont typeface="Courier New" panose="02070309020205020404" pitchFamily="49" charset="0"/>
              <a:buChar char="o"/>
              <a:defRPr sz="2400">
                <a:solidFill>
                  <a:srgbClr val="002856"/>
                </a:solidFill>
                <a:latin typeface="+mn-lt"/>
                <a:ea typeface="Verdana" panose="020B0604030504040204" pitchFamily="34" charset="0"/>
                <a:cs typeface="Verdana" panose="020B0604030504040204" pitchFamily="34" charset="0"/>
              </a:defRPr>
            </a:lvl4pPr>
            <a:lvl5pPr marL="2400019" indent="-342860" algn="l" rtl="0" eaLnBrk="0" fontAlgn="base" hangingPunct="0">
              <a:spcBef>
                <a:spcPct val="0"/>
              </a:spcBef>
              <a:spcAft>
                <a:spcPts val="600"/>
              </a:spcAft>
              <a:buClr>
                <a:srgbClr val="F18A00"/>
              </a:buClr>
              <a:buFont typeface="Verdana" panose="020B0604030504040204" pitchFamily="34" charset="0"/>
              <a:buChar char="›"/>
              <a:defRPr sz="2400">
                <a:solidFill>
                  <a:srgbClr val="002856"/>
                </a:solidFill>
                <a:latin typeface="+mn-lt"/>
                <a:ea typeface="Verdana" panose="020B0604030504040204" pitchFamily="34" charset="0"/>
                <a:cs typeface="Verdana" panose="020B0604030504040204" pitchFamily="34" charset="0"/>
              </a:defRPr>
            </a:lvl5pPr>
            <a:lvl6pPr marL="2514306" indent="-228573" algn="l" rtl="0" fontAlgn="base">
              <a:spcBef>
                <a:spcPct val="0"/>
              </a:spcBef>
              <a:spcAft>
                <a:spcPct val="40000"/>
              </a:spcAft>
              <a:buClr>
                <a:srgbClr val="1F3D7C"/>
              </a:buClr>
              <a:buChar char="»"/>
              <a:defRPr sz="1200">
                <a:solidFill>
                  <a:schemeClr val="tx1"/>
                </a:solidFill>
                <a:latin typeface="+mn-lt"/>
              </a:defRPr>
            </a:lvl6pPr>
            <a:lvl7pPr marL="2971453" indent="-228573" algn="l" rtl="0" fontAlgn="base">
              <a:spcBef>
                <a:spcPct val="0"/>
              </a:spcBef>
              <a:spcAft>
                <a:spcPct val="40000"/>
              </a:spcAft>
              <a:buChar char="»"/>
              <a:defRPr>
                <a:solidFill>
                  <a:schemeClr val="tx1"/>
                </a:solidFill>
                <a:latin typeface="+mn-lt"/>
              </a:defRPr>
            </a:lvl7pPr>
            <a:lvl8pPr marL="3428599" indent="-228573" algn="l" rtl="0" fontAlgn="base">
              <a:spcBef>
                <a:spcPct val="0"/>
              </a:spcBef>
              <a:spcAft>
                <a:spcPct val="40000"/>
              </a:spcAft>
              <a:buChar char="»"/>
              <a:defRPr>
                <a:solidFill>
                  <a:schemeClr val="tx1"/>
                </a:solidFill>
                <a:latin typeface="+mn-lt"/>
              </a:defRPr>
            </a:lvl8pPr>
            <a:lvl9pPr marL="3885746" indent="-228573" algn="l" rtl="0" fontAlgn="base">
              <a:spcBef>
                <a:spcPct val="0"/>
              </a:spcBef>
              <a:spcAft>
                <a:spcPct val="40000"/>
              </a:spcAft>
              <a:buChar char="»"/>
              <a:defRPr>
                <a:solidFill>
                  <a:schemeClr val="tx1"/>
                </a:solidFill>
                <a:latin typeface="+mn-lt"/>
              </a:defRPr>
            </a:lvl9pPr>
          </a:lstStyle>
          <a:p>
            <a:pPr marL="228573" indent="0">
              <a:buNone/>
            </a:pPr>
            <a:r>
              <a:rPr lang="en-US" kern="0" dirty="0"/>
              <a:t>Improve policies and procedures</a:t>
            </a:r>
          </a:p>
        </p:txBody>
      </p:sp>
      <p:sp>
        <p:nvSpPr>
          <p:cNvPr id="6" name="Content Placeholder 1"/>
          <p:cNvSpPr txBox="1">
            <a:spLocks/>
          </p:cNvSpPr>
          <p:nvPr/>
        </p:nvSpPr>
        <p:spPr bwMode="auto">
          <a:xfrm>
            <a:off x="-3" y="5130410"/>
            <a:ext cx="3788229" cy="928698"/>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571433" indent="-342860" algn="l" rtl="0" eaLnBrk="0" fontAlgn="base" hangingPunct="0">
              <a:spcBef>
                <a:spcPct val="0"/>
              </a:spcBef>
              <a:spcAft>
                <a:spcPts val="600"/>
              </a:spcAft>
              <a:buClr>
                <a:srgbClr val="F18A00"/>
              </a:buClr>
              <a:buSzPct val="90000"/>
              <a:buFont typeface="Wingdings" pitchFamily="2" charset="2"/>
              <a:buChar char="§"/>
              <a:defRPr sz="2400">
                <a:solidFill>
                  <a:srgbClr val="002856"/>
                </a:solidFill>
                <a:latin typeface="+mn-lt"/>
                <a:ea typeface="Verdana" panose="020B0604030504040204" pitchFamily="34" charset="0"/>
                <a:cs typeface="Verdana" panose="020B0604030504040204" pitchFamily="34" charset="0"/>
              </a:defRPr>
            </a:lvl1pPr>
            <a:lvl2pPr marL="1028580" indent="-342860" algn="l" rtl="0" eaLnBrk="0" fontAlgn="base" hangingPunct="0">
              <a:spcBef>
                <a:spcPct val="0"/>
              </a:spcBef>
              <a:spcAft>
                <a:spcPts val="600"/>
              </a:spcAft>
              <a:buClr>
                <a:srgbClr val="F18A00"/>
              </a:buClr>
              <a:buSzPct val="75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2pPr>
            <a:lvl3pPr marL="1485726" indent="-342860" algn="l" rtl="0" eaLnBrk="0" fontAlgn="base" hangingPunct="0">
              <a:spcBef>
                <a:spcPct val="0"/>
              </a:spcBef>
              <a:spcAft>
                <a:spcPts val="600"/>
              </a:spcAft>
              <a:buClr>
                <a:srgbClr val="F18A00"/>
              </a:buClr>
              <a:buSzPct val="90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3pPr>
            <a:lvl4pPr marL="1942873" indent="-342860" algn="l" rtl="0" eaLnBrk="0" fontAlgn="base" hangingPunct="0">
              <a:spcBef>
                <a:spcPct val="0"/>
              </a:spcBef>
              <a:spcAft>
                <a:spcPts val="600"/>
              </a:spcAft>
              <a:buClr>
                <a:srgbClr val="F18A00"/>
              </a:buClr>
              <a:buSzPct val="70000"/>
              <a:buFont typeface="Courier New" panose="02070309020205020404" pitchFamily="49" charset="0"/>
              <a:buChar char="o"/>
              <a:defRPr sz="2400">
                <a:solidFill>
                  <a:srgbClr val="002856"/>
                </a:solidFill>
                <a:latin typeface="+mn-lt"/>
                <a:ea typeface="Verdana" panose="020B0604030504040204" pitchFamily="34" charset="0"/>
                <a:cs typeface="Verdana" panose="020B0604030504040204" pitchFamily="34" charset="0"/>
              </a:defRPr>
            </a:lvl4pPr>
            <a:lvl5pPr marL="2400019" indent="-342860" algn="l" rtl="0" eaLnBrk="0" fontAlgn="base" hangingPunct="0">
              <a:spcBef>
                <a:spcPct val="0"/>
              </a:spcBef>
              <a:spcAft>
                <a:spcPts val="600"/>
              </a:spcAft>
              <a:buClr>
                <a:srgbClr val="F18A00"/>
              </a:buClr>
              <a:buFont typeface="Verdana" panose="020B0604030504040204" pitchFamily="34" charset="0"/>
              <a:buChar char="›"/>
              <a:defRPr sz="2400">
                <a:solidFill>
                  <a:srgbClr val="002856"/>
                </a:solidFill>
                <a:latin typeface="+mn-lt"/>
                <a:ea typeface="Verdana" panose="020B0604030504040204" pitchFamily="34" charset="0"/>
                <a:cs typeface="Verdana" panose="020B0604030504040204" pitchFamily="34" charset="0"/>
              </a:defRPr>
            </a:lvl5pPr>
            <a:lvl6pPr marL="2514306" indent="-228573" algn="l" rtl="0" fontAlgn="base">
              <a:spcBef>
                <a:spcPct val="0"/>
              </a:spcBef>
              <a:spcAft>
                <a:spcPct val="40000"/>
              </a:spcAft>
              <a:buClr>
                <a:srgbClr val="1F3D7C"/>
              </a:buClr>
              <a:buChar char="»"/>
              <a:defRPr sz="1200">
                <a:solidFill>
                  <a:schemeClr val="tx1"/>
                </a:solidFill>
                <a:latin typeface="+mn-lt"/>
              </a:defRPr>
            </a:lvl6pPr>
            <a:lvl7pPr marL="2971453" indent="-228573" algn="l" rtl="0" fontAlgn="base">
              <a:spcBef>
                <a:spcPct val="0"/>
              </a:spcBef>
              <a:spcAft>
                <a:spcPct val="40000"/>
              </a:spcAft>
              <a:buChar char="»"/>
              <a:defRPr>
                <a:solidFill>
                  <a:schemeClr val="tx1"/>
                </a:solidFill>
                <a:latin typeface="+mn-lt"/>
              </a:defRPr>
            </a:lvl7pPr>
            <a:lvl8pPr marL="3428599" indent="-228573" algn="l" rtl="0" fontAlgn="base">
              <a:spcBef>
                <a:spcPct val="0"/>
              </a:spcBef>
              <a:spcAft>
                <a:spcPct val="40000"/>
              </a:spcAft>
              <a:buChar char="»"/>
              <a:defRPr>
                <a:solidFill>
                  <a:schemeClr val="tx1"/>
                </a:solidFill>
                <a:latin typeface="+mn-lt"/>
              </a:defRPr>
            </a:lvl8pPr>
            <a:lvl9pPr marL="3885746" indent="-228573" algn="l" rtl="0" fontAlgn="base">
              <a:spcBef>
                <a:spcPct val="0"/>
              </a:spcBef>
              <a:spcAft>
                <a:spcPct val="40000"/>
              </a:spcAft>
              <a:buChar char="»"/>
              <a:defRPr>
                <a:solidFill>
                  <a:schemeClr val="tx1"/>
                </a:solidFill>
                <a:latin typeface="+mn-lt"/>
              </a:defRPr>
            </a:lvl9pPr>
          </a:lstStyle>
          <a:p>
            <a:pPr marL="228573" indent="0">
              <a:buNone/>
            </a:pPr>
            <a:r>
              <a:rPr lang="en-US" kern="0" dirty="0"/>
              <a:t>Improve PPE selection, policies, and procedures</a:t>
            </a:r>
          </a:p>
        </p:txBody>
      </p:sp>
      <p:sp>
        <p:nvSpPr>
          <p:cNvPr id="7" name="Trapezoid 6"/>
          <p:cNvSpPr/>
          <p:nvPr/>
        </p:nvSpPr>
        <p:spPr>
          <a:xfrm rot="10800000">
            <a:off x="4264088" y="3354052"/>
            <a:ext cx="3013789" cy="1317690"/>
          </a:xfrm>
          <a:prstGeom prst="trapezoid">
            <a:avLst>
              <a:gd name="adj" fmla="val 34195"/>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2060"/>
              </a:solidFill>
            </a:endParaRPr>
          </a:p>
        </p:txBody>
      </p:sp>
      <p:sp>
        <p:nvSpPr>
          <p:cNvPr id="8" name="Isosceles Triangle 7"/>
          <p:cNvSpPr/>
          <p:nvPr/>
        </p:nvSpPr>
        <p:spPr>
          <a:xfrm rot="10800000">
            <a:off x="4793599" y="4817800"/>
            <a:ext cx="1954766" cy="1728575"/>
          </a:xfrm>
          <a:prstGeom prst="triangle">
            <a:avLst/>
          </a:prstGeom>
          <a:solidFill>
            <a:srgbClr val="FFAB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04964" y="1836190"/>
            <a:ext cx="2043401" cy="1131848"/>
          </a:xfrm>
          <a:prstGeom prst="rect">
            <a:avLst/>
          </a:prstGeom>
          <a:noFill/>
        </p:spPr>
        <p:txBody>
          <a:bodyPr wrap="square" rtlCol="0">
            <a:spAutoFit/>
          </a:bodyPr>
          <a:lstStyle/>
          <a:p>
            <a:pPr algn="ctr">
              <a:lnSpc>
                <a:spcPct val="150000"/>
              </a:lnSpc>
            </a:pPr>
            <a:r>
              <a:rPr lang="en-US" sz="2400" b="1" dirty="0">
                <a:solidFill>
                  <a:srgbClr val="002060"/>
                </a:solidFill>
              </a:rPr>
              <a:t>Engineering Controls</a:t>
            </a:r>
          </a:p>
        </p:txBody>
      </p:sp>
      <p:sp>
        <p:nvSpPr>
          <p:cNvPr id="10" name="TextBox 9"/>
          <p:cNvSpPr txBox="1"/>
          <p:nvPr/>
        </p:nvSpPr>
        <p:spPr>
          <a:xfrm>
            <a:off x="4553340" y="3438428"/>
            <a:ext cx="2481942" cy="1200329"/>
          </a:xfrm>
          <a:prstGeom prst="rect">
            <a:avLst/>
          </a:prstGeom>
          <a:noFill/>
        </p:spPr>
        <p:txBody>
          <a:bodyPr wrap="square" rtlCol="0">
            <a:spAutoFit/>
          </a:bodyPr>
          <a:lstStyle/>
          <a:p>
            <a:pPr algn="ctr">
              <a:lnSpc>
                <a:spcPct val="150000"/>
              </a:lnSpc>
            </a:pPr>
            <a:r>
              <a:rPr lang="en-US" sz="2400" b="1" dirty="0">
                <a:solidFill>
                  <a:srgbClr val="002060"/>
                </a:solidFill>
              </a:rPr>
              <a:t>Administrative Controls</a:t>
            </a:r>
          </a:p>
        </p:txBody>
      </p:sp>
      <p:sp>
        <p:nvSpPr>
          <p:cNvPr id="11" name="TextBox 10"/>
          <p:cNvSpPr txBox="1"/>
          <p:nvPr/>
        </p:nvSpPr>
        <p:spPr>
          <a:xfrm>
            <a:off x="5081683" y="4948428"/>
            <a:ext cx="1378595" cy="646331"/>
          </a:xfrm>
          <a:prstGeom prst="rect">
            <a:avLst/>
          </a:prstGeom>
          <a:noFill/>
        </p:spPr>
        <p:txBody>
          <a:bodyPr wrap="square" rtlCol="0">
            <a:spAutoFit/>
          </a:bodyPr>
          <a:lstStyle/>
          <a:p>
            <a:pPr algn="ctr">
              <a:lnSpc>
                <a:spcPct val="150000"/>
              </a:lnSpc>
            </a:pPr>
            <a:r>
              <a:rPr lang="en-US" sz="2400" b="1" dirty="0">
                <a:solidFill>
                  <a:srgbClr val="002060"/>
                </a:solidFill>
              </a:rPr>
              <a:t>PPE</a:t>
            </a:r>
          </a:p>
        </p:txBody>
      </p:sp>
    </p:spTree>
    <p:extLst>
      <p:ext uri="{BB962C8B-B14F-4D97-AF65-F5344CB8AC3E}">
        <p14:creationId xmlns:p14="http://schemas.microsoft.com/office/powerpoint/2010/main" val="1341786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362" y="1640114"/>
            <a:ext cx="8865218" cy="4601029"/>
          </a:xfrm>
        </p:spPr>
        <p:txBody>
          <a:bodyPr/>
          <a:lstStyle/>
          <a:p>
            <a:pPr marL="457200" indent="-457200">
              <a:buFont typeface="+mj-lt"/>
              <a:buAutoNum type="arabicPeriod"/>
            </a:pPr>
            <a:r>
              <a:rPr lang="en-US" dirty="0"/>
              <a:t>Morning instructions from supervisor were found insufficient</a:t>
            </a:r>
          </a:p>
          <a:p>
            <a:pPr marL="800100" indent="-342900"/>
            <a:r>
              <a:rPr lang="en-US" dirty="0"/>
              <a:t>Provide supervisors with communication training</a:t>
            </a:r>
          </a:p>
          <a:p>
            <a:pPr marL="800100" indent="-342900">
              <a:spcAft>
                <a:spcPts val="2400"/>
              </a:spcAft>
            </a:pPr>
            <a:r>
              <a:rPr lang="en-US" dirty="0"/>
              <a:t>Reinforce to workers the desire of supervisors to ask questions if instructions are not complete or not fully understood</a:t>
            </a:r>
          </a:p>
          <a:p>
            <a:pPr marL="457200" indent="-457200">
              <a:buFont typeface="+mj-lt"/>
              <a:buAutoNum type="arabicPeriod" startAt="2"/>
            </a:pPr>
            <a:r>
              <a:rPr lang="en-US" dirty="0"/>
              <a:t>Workers were using a broken tool</a:t>
            </a:r>
          </a:p>
          <a:p>
            <a:pPr marL="803275" indent="-342900"/>
            <a:r>
              <a:rPr lang="en-US" dirty="0"/>
              <a:t>Supervisors will inspect tools with crew at least 1/week</a:t>
            </a:r>
          </a:p>
          <a:p>
            <a:pPr marL="803275" indent="-342900">
              <a:spcAft>
                <a:spcPts val="2400"/>
              </a:spcAft>
            </a:pPr>
            <a:r>
              <a:rPr lang="en-US" dirty="0"/>
              <a:t>Mechanic will review &amp; update inspection form</a:t>
            </a:r>
          </a:p>
          <a:p>
            <a:pPr marL="457200" indent="-457200">
              <a:buFont typeface="+mj-lt"/>
              <a:buAutoNum type="arabicPeriod" startAt="3"/>
            </a:pPr>
            <a:r>
              <a:rPr lang="en-US" dirty="0"/>
              <a:t>Worker tripped going down stairs carrying boxes</a:t>
            </a:r>
          </a:p>
          <a:p>
            <a:pPr marL="803275" indent="-342900"/>
            <a:r>
              <a:rPr lang="en-US" dirty="0"/>
              <a:t>Smaller boxes will be ordered going forward</a:t>
            </a:r>
          </a:p>
          <a:p>
            <a:pPr marL="460375" indent="0">
              <a:buNone/>
            </a:pPr>
            <a:endParaRPr lang="en-US" dirty="0"/>
          </a:p>
          <a:p>
            <a:pPr marL="803275" indent="-342900"/>
            <a:endParaRPr lang="en-US" dirty="0"/>
          </a:p>
        </p:txBody>
      </p:sp>
      <p:sp>
        <p:nvSpPr>
          <p:cNvPr id="3" name="Title 2"/>
          <p:cNvSpPr>
            <a:spLocks noGrp="1"/>
          </p:cNvSpPr>
          <p:nvPr>
            <p:ph type="title"/>
          </p:nvPr>
        </p:nvSpPr>
        <p:spPr/>
        <p:txBody>
          <a:bodyPr/>
          <a:lstStyle/>
          <a:p>
            <a:r>
              <a:rPr lang="en-US" dirty="0"/>
              <a:t>Possible Action Plans</a:t>
            </a:r>
          </a:p>
        </p:txBody>
      </p:sp>
    </p:spTree>
    <p:extLst>
      <p:ext uri="{BB962C8B-B14F-4D97-AF65-F5344CB8AC3E}">
        <p14:creationId xmlns:p14="http://schemas.microsoft.com/office/powerpoint/2010/main" val="1768401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362" y="1640114"/>
            <a:ext cx="8932126" cy="5028315"/>
          </a:xfrm>
        </p:spPr>
        <p:txBody>
          <a:bodyPr/>
          <a:lstStyle/>
          <a:p>
            <a:r>
              <a:rPr lang="en-US" dirty="0"/>
              <a:t>Implement your plan</a:t>
            </a:r>
          </a:p>
          <a:p>
            <a:pPr lvl="1">
              <a:spcAft>
                <a:spcPts val="1800"/>
              </a:spcAft>
              <a:buFont typeface="Courier New" panose="02070309020205020404" pitchFamily="49" charset="0"/>
              <a:buChar char="o"/>
            </a:pPr>
            <a:r>
              <a:rPr lang="en-US" dirty="0"/>
              <a:t>Verify actions are being performed</a:t>
            </a:r>
          </a:p>
          <a:p>
            <a:r>
              <a:rPr lang="en-US" dirty="0"/>
              <a:t>Track Progress</a:t>
            </a:r>
          </a:p>
          <a:p>
            <a:pPr lvl="1">
              <a:buFont typeface="Courier New" panose="02070309020205020404" pitchFamily="49" charset="0"/>
              <a:buChar char="o"/>
            </a:pPr>
            <a:r>
              <a:rPr lang="en-US" dirty="0"/>
              <a:t>Interview employees</a:t>
            </a:r>
          </a:p>
          <a:p>
            <a:pPr lvl="1">
              <a:buFont typeface="Courier New" panose="02070309020205020404" pitchFamily="49" charset="0"/>
              <a:buChar char="o"/>
            </a:pPr>
            <a:r>
              <a:rPr lang="en-US" dirty="0"/>
              <a:t>Visit work sites</a:t>
            </a:r>
          </a:p>
          <a:p>
            <a:pPr lvl="1">
              <a:buFont typeface="Courier New" panose="02070309020205020404" pitchFamily="49" charset="0"/>
              <a:buChar char="o"/>
            </a:pPr>
            <a:r>
              <a:rPr lang="en-US" dirty="0"/>
              <a:t>Look for ‘</a:t>
            </a:r>
            <a:r>
              <a:rPr lang="en-US" b="1" dirty="0"/>
              <a:t>Leading Indicators</a:t>
            </a:r>
            <a:r>
              <a:rPr lang="en-US" dirty="0"/>
              <a:t>’</a:t>
            </a:r>
          </a:p>
          <a:p>
            <a:pPr lvl="2">
              <a:spcAft>
                <a:spcPts val="1800"/>
              </a:spcAft>
              <a:buFont typeface="Arial" panose="020B0604020202020204" pitchFamily="34" charset="0"/>
              <a:buChar char="•"/>
            </a:pPr>
            <a:r>
              <a:rPr lang="en-US" dirty="0"/>
              <a:t>What should you see if things are going as hoped</a:t>
            </a:r>
          </a:p>
          <a:p>
            <a:r>
              <a:rPr lang="en-US" dirty="0"/>
              <a:t>Monitor Results</a:t>
            </a:r>
          </a:p>
          <a:p>
            <a:pPr lvl="1">
              <a:buFont typeface="Courier New" panose="02070309020205020404" pitchFamily="49" charset="0"/>
              <a:buChar char="o"/>
            </a:pPr>
            <a:r>
              <a:rPr lang="en-US" dirty="0"/>
              <a:t>Track ‘</a:t>
            </a:r>
            <a:r>
              <a:rPr lang="en-US" b="1" dirty="0"/>
              <a:t>Lagging Indicators</a:t>
            </a:r>
            <a:r>
              <a:rPr lang="en-US" dirty="0"/>
              <a:t>’</a:t>
            </a:r>
          </a:p>
          <a:p>
            <a:pPr lvl="2">
              <a:buFont typeface="Arial" panose="020B0604020202020204" pitchFamily="34" charset="0"/>
              <a:buChar char="•"/>
            </a:pPr>
            <a:r>
              <a:rPr lang="en-US" dirty="0"/>
              <a:t>Accident rates</a:t>
            </a:r>
          </a:p>
        </p:txBody>
      </p:sp>
      <p:sp>
        <p:nvSpPr>
          <p:cNvPr id="3" name="Title 2"/>
          <p:cNvSpPr>
            <a:spLocks noGrp="1"/>
          </p:cNvSpPr>
          <p:nvPr>
            <p:ph type="title"/>
          </p:nvPr>
        </p:nvSpPr>
        <p:spPr/>
        <p:txBody>
          <a:bodyPr/>
          <a:lstStyle/>
          <a:p>
            <a:r>
              <a:rPr lang="en-US" dirty="0"/>
              <a:t>Take Action &amp; Monitor Results</a:t>
            </a:r>
          </a:p>
        </p:txBody>
      </p:sp>
    </p:spTree>
    <p:extLst>
      <p:ext uri="{BB962C8B-B14F-4D97-AF65-F5344CB8AC3E}">
        <p14:creationId xmlns:p14="http://schemas.microsoft.com/office/powerpoint/2010/main" val="1887524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175" y="1795346"/>
            <a:ext cx="8229601" cy="4445797"/>
          </a:xfrm>
        </p:spPr>
        <p:txBody>
          <a:bodyPr>
            <a:normAutofit lnSpcReduction="10000"/>
          </a:bodyPr>
          <a:lstStyle/>
          <a:p>
            <a:pPr marL="111125" indent="0">
              <a:spcAft>
                <a:spcPts val="2400"/>
              </a:spcAft>
              <a:buNone/>
            </a:pPr>
            <a:r>
              <a:rPr lang="en-US" dirty="0"/>
              <a:t>Often Action Plans cite need to re-train</a:t>
            </a:r>
          </a:p>
          <a:p>
            <a:pPr>
              <a:spcAft>
                <a:spcPts val="2400"/>
              </a:spcAft>
            </a:pPr>
            <a:r>
              <a:rPr lang="en-US" dirty="0"/>
              <a:t>Did the employee already know the proper procedure, policy, or process?  Is there really a training shortfall?</a:t>
            </a:r>
          </a:p>
          <a:p>
            <a:pPr>
              <a:spcAft>
                <a:spcPts val="2400"/>
              </a:spcAft>
            </a:pPr>
            <a:r>
              <a:rPr lang="en-US" dirty="0"/>
              <a:t>Giving the same training in the same manner is not effective to change behavior</a:t>
            </a:r>
          </a:p>
          <a:p>
            <a:pPr>
              <a:spcAft>
                <a:spcPts val="2400"/>
              </a:spcAft>
            </a:pPr>
            <a:r>
              <a:rPr lang="en-US" dirty="0"/>
              <a:t>How will the new training be better</a:t>
            </a:r>
          </a:p>
          <a:p>
            <a:pPr>
              <a:spcAft>
                <a:spcPts val="0"/>
              </a:spcAft>
            </a:pPr>
            <a:r>
              <a:rPr lang="en-US" b="1" dirty="0"/>
              <a:t>Better Plan</a:t>
            </a:r>
            <a:r>
              <a:rPr lang="en-US" dirty="0"/>
              <a:t>: </a:t>
            </a:r>
          </a:p>
          <a:p>
            <a:pPr marL="577850" indent="0">
              <a:spcAft>
                <a:spcPts val="2400"/>
              </a:spcAft>
              <a:buNone/>
            </a:pPr>
            <a:r>
              <a:rPr lang="en-US" dirty="0"/>
              <a:t>Provide the new training to ALL employees</a:t>
            </a:r>
          </a:p>
        </p:txBody>
      </p:sp>
      <p:sp>
        <p:nvSpPr>
          <p:cNvPr id="3" name="Title 2"/>
          <p:cNvSpPr>
            <a:spLocks noGrp="1"/>
          </p:cNvSpPr>
          <p:nvPr>
            <p:ph type="title"/>
          </p:nvPr>
        </p:nvSpPr>
        <p:spPr>
          <a:xfrm>
            <a:off x="457199" y="0"/>
            <a:ext cx="8229601" cy="1393902"/>
          </a:xfrm>
        </p:spPr>
        <p:txBody>
          <a:bodyPr>
            <a:normAutofit fontScale="90000"/>
          </a:bodyPr>
          <a:lstStyle/>
          <a:p>
            <a:r>
              <a:rPr lang="en-US" dirty="0"/>
              <a:t>A Caution About Providing Training as an Action Plan</a:t>
            </a:r>
          </a:p>
        </p:txBody>
      </p:sp>
    </p:spTree>
    <p:extLst>
      <p:ext uri="{BB962C8B-B14F-4D97-AF65-F5344CB8AC3E}">
        <p14:creationId xmlns:p14="http://schemas.microsoft.com/office/powerpoint/2010/main" val="3237649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074125"/>
            <a:ext cx="8667750" cy="3259875"/>
          </a:xfrm>
        </p:spPr>
        <p:txBody>
          <a:bodyPr/>
          <a:lstStyle/>
          <a:p>
            <a:pPr marL="0" indent="0">
              <a:lnSpc>
                <a:spcPct val="150000"/>
              </a:lnSpc>
              <a:buNone/>
            </a:pPr>
            <a:r>
              <a:rPr lang="en-US" sz="2600" dirty="0"/>
              <a:t>A small percentage of accidents are truly unforeseeable:</a:t>
            </a:r>
          </a:p>
          <a:p>
            <a:pPr>
              <a:lnSpc>
                <a:spcPct val="150000"/>
              </a:lnSpc>
            </a:pPr>
            <a:r>
              <a:rPr lang="en-US" sz="2600" dirty="0"/>
              <a:t>Thank employees for participating in the investigation</a:t>
            </a:r>
          </a:p>
          <a:p>
            <a:pPr>
              <a:lnSpc>
                <a:spcPct val="150000"/>
              </a:lnSpc>
            </a:pPr>
            <a:r>
              <a:rPr lang="en-US" sz="2600" dirty="0"/>
              <a:t>Tell them about all the things that were considered</a:t>
            </a:r>
          </a:p>
          <a:p>
            <a:pPr>
              <a:lnSpc>
                <a:spcPct val="150000"/>
              </a:lnSpc>
            </a:pPr>
            <a:r>
              <a:rPr lang="en-US" sz="2600" dirty="0"/>
              <a:t>Assure them you will continue to monitor situation</a:t>
            </a:r>
          </a:p>
        </p:txBody>
      </p:sp>
      <p:sp>
        <p:nvSpPr>
          <p:cNvPr id="3" name="Title 2"/>
          <p:cNvSpPr>
            <a:spLocks noGrp="1"/>
          </p:cNvSpPr>
          <p:nvPr>
            <p:ph type="title"/>
          </p:nvPr>
        </p:nvSpPr>
        <p:spPr>
          <a:xfrm>
            <a:off x="0" y="0"/>
            <a:ext cx="9121699" cy="1360449"/>
          </a:xfrm>
        </p:spPr>
        <p:txBody>
          <a:bodyPr/>
          <a:lstStyle/>
          <a:p>
            <a:r>
              <a:rPr lang="en-US" sz="3600" dirty="0"/>
              <a:t>What-if: We could not identify something that needs to be changed?</a:t>
            </a:r>
          </a:p>
        </p:txBody>
      </p:sp>
    </p:spTree>
    <p:extLst>
      <p:ext uri="{BB962C8B-B14F-4D97-AF65-F5344CB8AC3E}">
        <p14:creationId xmlns:p14="http://schemas.microsoft.com/office/powerpoint/2010/main" val="2599047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884784"/>
            <a:ext cx="9144000" cy="4242712"/>
          </a:xfrm>
        </p:spPr>
        <p:txBody>
          <a:bodyPr/>
          <a:lstStyle/>
          <a:p>
            <a:pPr marL="0" lvl="0" indent="0" algn="ctr" eaLnBrk="1" hangingPunct="1">
              <a:lnSpc>
                <a:spcPct val="150000"/>
              </a:lnSpc>
              <a:spcAft>
                <a:spcPct val="0"/>
              </a:spcAft>
              <a:buClrTx/>
              <a:buSzTx/>
              <a:buNone/>
            </a:pPr>
            <a:r>
              <a:rPr lang="en-US" sz="3200" b="1" kern="1200" spc="50" dirty="0">
                <a:ln w="11430">
                  <a:solidFill>
                    <a:srgbClr val="002060"/>
                  </a:solidFill>
                </a:ln>
                <a:solidFill>
                  <a:srgbClr val="002060"/>
                </a:solidFill>
                <a:latin typeface="Arial" charset="0"/>
                <a:ea typeface="+mn-ea"/>
                <a:cs typeface="+mn-cs"/>
              </a:rPr>
              <a:t>Creating a culture of trust &amp; caring where accidents and near-misses are discussed, and where the team is held accountable to participate in the investigation process so the district can learn and grow. </a:t>
            </a:r>
          </a:p>
        </p:txBody>
      </p:sp>
      <p:sp>
        <p:nvSpPr>
          <p:cNvPr id="4" name="Title 3"/>
          <p:cNvSpPr>
            <a:spLocks noGrp="1"/>
          </p:cNvSpPr>
          <p:nvPr>
            <p:ph type="title"/>
          </p:nvPr>
        </p:nvSpPr>
        <p:spPr/>
        <p:txBody>
          <a:bodyPr>
            <a:normAutofit fontScale="90000"/>
          </a:bodyPr>
          <a:lstStyle/>
          <a:p>
            <a:r>
              <a:rPr lang="en-US" sz="3600" dirty="0"/>
              <a:t>The Challenge for Improved Accident Investigations</a:t>
            </a:r>
          </a:p>
        </p:txBody>
      </p:sp>
    </p:spTree>
    <p:extLst>
      <p:ext uri="{BB962C8B-B14F-4D97-AF65-F5344CB8AC3E}">
        <p14:creationId xmlns:p14="http://schemas.microsoft.com/office/powerpoint/2010/main" val="37729733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 – Comments?</a:t>
            </a:r>
          </a:p>
        </p:txBody>
      </p:sp>
      <p:pic>
        <p:nvPicPr>
          <p:cNvPr id="6" name="Picture 5"/>
          <p:cNvPicPr>
            <a:picLocks noChangeAspect="1"/>
          </p:cNvPicPr>
          <p:nvPr/>
        </p:nvPicPr>
        <p:blipFill>
          <a:blip r:embed="rId3"/>
          <a:stretch>
            <a:fillRect/>
          </a:stretch>
        </p:blipFill>
        <p:spPr>
          <a:xfrm>
            <a:off x="1753113" y="2719320"/>
            <a:ext cx="2190750" cy="2135873"/>
          </a:xfrm>
          <a:prstGeom prst="rect">
            <a:avLst/>
          </a:prstGeom>
        </p:spPr>
      </p:pic>
      <p:sp>
        <p:nvSpPr>
          <p:cNvPr id="7" name="TextBox 6"/>
          <p:cNvSpPr txBox="1"/>
          <p:nvPr/>
        </p:nvSpPr>
        <p:spPr>
          <a:xfrm>
            <a:off x="-17929" y="1812429"/>
            <a:ext cx="2189691" cy="169277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Arial" pitchFamily="34" charset="0"/>
                <a:ea typeface="+mn-ea"/>
                <a:cs typeface="+mn-cs"/>
              </a:rPr>
              <a:t>Give a thumbs up if ready to continue</a:t>
            </a:r>
          </a:p>
        </p:txBody>
      </p:sp>
      <p:sp>
        <p:nvSpPr>
          <p:cNvPr id="8" name="TextBox 7"/>
          <p:cNvSpPr txBox="1"/>
          <p:nvPr/>
        </p:nvSpPr>
        <p:spPr>
          <a:xfrm>
            <a:off x="4138850" y="1944938"/>
            <a:ext cx="2658534"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Arial" pitchFamily="34" charset="0"/>
                <a:ea typeface="+mn-ea"/>
                <a:cs typeface="+mn-cs"/>
              </a:rPr>
              <a:t>Wave if you have a question or comment</a:t>
            </a:r>
          </a:p>
        </p:txBody>
      </p: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400800" y="3019425"/>
            <a:ext cx="2371725" cy="1933575"/>
          </a:xfrm>
          <a:prstGeom prst="rect">
            <a:avLst/>
          </a:prstGeom>
        </p:spPr>
      </p:pic>
    </p:spTree>
    <p:extLst>
      <p:ext uri="{BB962C8B-B14F-4D97-AF65-F5344CB8AC3E}">
        <p14:creationId xmlns:p14="http://schemas.microsoft.com/office/powerpoint/2010/main" val="725996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73321" y="640080"/>
            <a:ext cx="4688333" cy="350520"/>
          </a:xfrm>
        </p:spPr>
        <p:txBody>
          <a:bodyPr anchor="b">
            <a:noAutofit/>
          </a:bodyPr>
          <a:lstStyle/>
          <a:p>
            <a:pPr>
              <a:lnSpc>
                <a:spcPct val="90000"/>
              </a:lnSpc>
            </a:pPr>
            <a:r>
              <a:rPr lang="en-US" sz="2400" b="1" dirty="0">
                <a:latin typeface="Arial" panose="020B0604020202020204" pitchFamily="34" charset="0"/>
                <a:cs typeface="Arial" panose="020B0604020202020204" pitchFamily="34" charset="0"/>
              </a:rPr>
              <a:t>Return-to-Work (RTW) Program</a:t>
            </a:r>
            <a:endParaRPr lang="en-US" sz="24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D017C9C-867B-0DDE-632E-0CEA33356BB6}"/>
              </a:ext>
            </a:extLst>
          </p:cNvPr>
          <p:cNvPicPr>
            <a:picLocks noChangeAspect="1"/>
          </p:cNvPicPr>
          <p:nvPr/>
        </p:nvPicPr>
        <p:blipFill>
          <a:blip r:embed="rId3">
            <a:extLst>
              <a:ext uri="{28A0092B-C50C-407E-A947-70E740481C1C}">
                <a14:useLocalDpi xmlns:a14="http://schemas.microsoft.com/office/drawing/2010/main" val="0"/>
              </a:ext>
            </a:extLst>
          </a:blip>
          <a:srcRect l="11528" r="11528"/>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8D411C-5A22-BB19-7EBC-D5C5F553204C}"/>
              </a:ext>
            </a:extLst>
          </p:cNvPr>
          <p:cNvSpPr txBox="1"/>
          <p:nvPr/>
        </p:nvSpPr>
        <p:spPr>
          <a:xfrm>
            <a:off x="3962400" y="1676400"/>
            <a:ext cx="4688333" cy="2308324"/>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A Return-to-Work program should minimize the productivity lost by the district and wages lost by the employee as a result of temporary partial incapacity resulting from on the job injury.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It is the express intent to provide modified duty within the employee’s restrictions whenever possible and to facilitate the employee’s full rehabilitation as rapidly as possible.</a:t>
            </a:r>
          </a:p>
        </p:txBody>
      </p:sp>
    </p:spTree>
    <p:extLst>
      <p:ext uri="{BB962C8B-B14F-4D97-AF65-F5344CB8AC3E}">
        <p14:creationId xmlns:p14="http://schemas.microsoft.com/office/powerpoint/2010/main" val="42116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Return-to-Work Programs </a:t>
            </a:r>
          </a:p>
        </p:txBody>
      </p:sp>
      <p:sp>
        <p:nvSpPr>
          <p:cNvPr id="4" name="TextBox 3">
            <a:extLst>
              <a:ext uri="{FF2B5EF4-FFF2-40B4-BE49-F238E27FC236}">
                <a16:creationId xmlns:a16="http://schemas.microsoft.com/office/drawing/2014/main" id="{1F4CC8AD-0C06-BB3A-C60B-0C7E2076B613}"/>
              </a:ext>
            </a:extLst>
          </p:cNvPr>
          <p:cNvSpPr txBox="1"/>
          <p:nvPr/>
        </p:nvSpPr>
        <p:spPr>
          <a:xfrm>
            <a:off x="533400" y="1200864"/>
            <a:ext cx="8153400" cy="5262979"/>
          </a:xfrm>
          <a:prstGeom prst="rect">
            <a:avLst/>
          </a:prstGeom>
          <a:noFill/>
        </p:spPr>
        <p:txBody>
          <a:bodyPr wrap="square" rtlCol="0">
            <a:spAutoFit/>
          </a:bodyPr>
          <a:lstStyle/>
          <a:p>
            <a:pPr algn="just"/>
            <a:r>
              <a:rPr lang="en-US" sz="1400" b="0" i="0" dirty="0">
                <a:solidFill>
                  <a:srgbClr val="374151"/>
                </a:solidFill>
                <a:effectLst/>
                <a:latin typeface="Arial" panose="020B0604020202020204" pitchFamily="34" charset="0"/>
                <a:cs typeface="Arial" panose="020B0604020202020204" pitchFamily="34" charset="0"/>
              </a:rPr>
              <a:t>A return-to-work policy outlines the procedures and guidelines for employees who are returning to work after a work-related injury.  Below are examples of components that can be included in a comprehensive return to work policy:</a:t>
            </a:r>
          </a:p>
          <a:p>
            <a:pPr algn="just"/>
            <a:endParaRPr lang="en-US" sz="1400" b="0" i="0" dirty="0">
              <a:solidFill>
                <a:srgbClr val="374151"/>
              </a:solidFill>
              <a:effectLst/>
              <a:latin typeface="Arial" panose="020B0604020202020204" pitchFamily="34" charset="0"/>
              <a:cs typeface="Arial" panose="020B0604020202020204" pitchFamily="34" charset="0"/>
            </a:endParaRPr>
          </a:p>
          <a:p>
            <a:pPr marL="342900" indent="-342900" algn="just">
              <a:buFont typeface="+mj-lt"/>
              <a:buAutoNum type="arabicPeriod"/>
            </a:pPr>
            <a:r>
              <a:rPr lang="en-US" sz="1400" b="1" i="0" dirty="0">
                <a:solidFill>
                  <a:srgbClr val="374151"/>
                </a:solidFill>
                <a:effectLst/>
                <a:latin typeface="Arial" panose="020B0604020202020204" pitchFamily="34" charset="0"/>
                <a:cs typeface="Arial" panose="020B0604020202020204" pitchFamily="34" charset="0"/>
              </a:rPr>
              <a:t>Objective:</a:t>
            </a:r>
            <a:r>
              <a:rPr lang="en-US" sz="1400" b="0" i="0" dirty="0">
                <a:solidFill>
                  <a:srgbClr val="374151"/>
                </a:solidFill>
                <a:effectLst/>
                <a:latin typeface="Arial" panose="020B0604020202020204" pitchFamily="34" charset="0"/>
                <a:cs typeface="Arial" panose="020B0604020202020204" pitchFamily="34" charset="0"/>
              </a:rPr>
              <a:t> Clearly state the purpose of the policy, emphasizing the organization's commitment to providing a safe and supportive environment for employees returning to work following a period of absence due to work-related injury.</a:t>
            </a:r>
          </a:p>
          <a:p>
            <a:pPr marL="342900" indent="-342900" algn="just">
              <a:buFont typeface="+mj-lt"/>
              <a:buAutoNum type="arabicPeriod"/>
            </a:pPr>
            <a:endParaRPr lang="en-US" sz="1400" dirty="0">
              <a:solidFill>
                <a:srgbClr val="374151"/>
              </a:solidFill>
              <a:latin typeface="Arial" panose="020B0604020202020204" pitchFamily="34" charset="0"/>
              <a:cs typeface="Arial" panose="020B0604020202020204" pitchFamily="34" charset="0"/>
            </a:endParaRPr>
          </a:p>
          <a:p>
            <a:pPr marL="342900" indent="-342900" algn="just">
              <a:buFont typeface="+mj-lt"/>
              <a:buAutoNum type="arabicPeriod"/>
            </a:pPr>
            <a:r>
              <a:rPr lang="en-US" sz="1400" b="1" i="0" dirty="0">
                <a:solidFill>
                  <a:srgbClr val="374151"/>
                </a:solidFill>
                <a:effectLst/>
                <a:latin typeface="Arial" panose="020B0604020202020204" pitchFamily="34" charset="0"/>
                <a:cs typeface="Arial" panose="020B0604020202020204" pitchFamily="34" charset="0"/>
              </a:rPr>
              <a:t>Eligibility:</a:t>
            </a:r>
            <a:r>
              <a:rPr lang="en-US" sz="1400" b="0" i="0" dirty="0">
                <a:solidFill>
                  <a:srgbClr val="374151"/>
                </a:solidFill>
                <a:effectLst/>
                <a:latin typeface="Arial" panose="020B0604020202020204" pitchFamily="34" charset="0"/>
                <a:cs typeface="Arial" panose="020B0604020202020204" pitchFamily="34" charset="0"/>
              </a:rPr>
              <a:t> Outline the criteria that determine an employee's eligibility to return to work, including compliance with medical clearance, readiness to resume duties, and any required documentation.</a:t>
            </a:r>
          </a:p>
          <a:p>
            <a:pPr marL="342900" indent="-342900" algn="just">
              <a:buFont typeface="+mj-lt"/>
              <a:buAutoNum type="arabicPeriod"/>
            </a:pPr>
            <a:endParaRPr lang="en-US" sz="1400" dirty="0">
              <a:solidFill>
                <a:srgbClr val="374151"/>
              </a:solidFill>
              <a:latin typeface="Arial" panose="020B0604020202020204" pitchFamily="34" charset="0"/>
              <a:cs typeface="Arial" panose="020B0604020202020204" pitchFamily="34" charset="0"/>
            </a:endParaRPr>
          </a:p>
          <a:p>
            <a:pPr marL="342900" indent="-342900" algn="just">
              <a:buFont typeface="+mj-lt"/>
              <a:buAutoNum type="arabicPeriod"/>
            </a:pPr>
            <a:r>
              <a:rPr lang="en-US" sz="1400" b="1" i="0" dirty="0">
                <a:solidFill>
                  <a:srgbClr val="374151"/>
                </a:solidFill>
                <a:effectLst/>
                <a:latin typeface="Arial" panose="020B0604020202020204" pitchFamily="34" charset="0"/>
                <a:cs typeface="Arial" panose="020B0604020202020204" pitchFamily="34" charset="0"/>
              </a:rPr>
              <a:t>Communication and Notification:</a:t>
            </a:r>
            <a:r>
              <a:rPr lang="en-US" sz="1400" b="0" i="0" dirty="0">
                <a:solidFill>
                  <a:srgbClr val="374151"/>
                </a:solidFill>
                <a:effectLst/>
                <a:latin typeface="Arial" panose="020B0604020202020204" pitchFamily="34" charset="0"/>
                <a:cs typeface="Arial" panose="020B0604020202020204" pitchFamily="34" charset="0"/>
              </a:rPr>
              <a:t> Describe the process for employees to notify their supervisor or HR of their intent to return to work, including the timeline for providing this notification and the relevant contact information.</a:t>
            </a:r>
          </a:p>
          <a:p>
            <a:pPr marL="342900" indent="-342900" algn="just">
              <a:buFont typeface="+mj-lt"/>
              <a:buAutoNum type="arabicPeriod"/>
            </a:pPr>
            <a:endParaRPr lang="en-US" sz="1400" dirty="0">
              <a:solidFill>
                <a:srgbClr val="374151"/>
              </a:solidFill>
              <a:latin typeface="Arial" panose="020B0604020202020204" pitchFamily="34" charset="0"/>
              <a:cs typeface="Arial" panose="020B0604020202020204" pitchFamily="34" charset="0"/>
            </a:endParaRPr>
          </a:p>
          <a:p>
            <a:pPr marL="342900" indent="-342900" algn="just">
              <a:buFont typeface="+mj-lt"/>
              <a:buAutoNum type="arabicPeriod"/>
            </a:pPr>
            <a:r>
              <a:rPr lang="en-US" sz="1400" b="1" i="0" dirty="0">
                <a:solidFill>
                  <a:srgbClr val="374151"/>
                </a:solidFill>
                <a:effectLst/>
                <a:latin typeface="Arial" panose="020B0604020202020204" pitchFamily="34" charset="0"/>
                <a:cs typeface="Arial" panose="020B0604020202020204" pitchFamily="34" charset="0"/>
              </a:rPr>
              <a:t>Medical Clearance:</a:t>
            </a:r>
            <a:r>
              <a:rPr lang="en-US" sz="1400" b="0" i="0" dirty="0">
                <a:solidFill>
                  <a:srgbClr val="374151"/>
                </a:solidFill>
                <a:effectLst/>
                <a:latin typeface="Arial" panose="020B0604020202020204" pitchFamily="34" charset="0"/>
                <a:cs typeface="Arial" panose="020B0604020202020204" pitchFamily="34" charset="0"/>
              </a:rPr>
              <a:t> Detail the requirement for employees to obtain medical clearance from their healthcare provider before returning to work. Specify the documentation or information needed to demonstrate their fitness for duty.</a:t>
            </a:r>
          </a:p>
          <a:p>
            <a:pPr marL="342900" indent="-342900" algn="just">
              <a:buFont typeface="+mj-lt"/>
              <a:buAutoNum type="arabicPeriod"/>
            </a:pPr>
            <a:endParaRPr lang="en-US" sz="1400" dirty="0">
              <a:solidFill>
                <a:srgbClr val="374151"/>
              </a:solidFill>
              <a:latin typeface="Arial" panose="020B0604020202020204" pitchFamily="34" charset="0"/>
              <a:cs typeface="Arial" panose="020B0604020202020204" pitchFamily="34" charset="0"/>
            </a:endParaRPr>
          </a:p>
          <a:p>
            <a:pPr marL="342900" indent="-342900" algn="just">
              <a:buFont typeface="+mj-lt"/>
              <a:buAutoNum type="arabicPeriod"/>
            </a:pPr>
            <a:r>
              <a:rPr lang="en-US" sz="1400" b="1" i="0" dirty="0">
                <a:solidFill>
                  <a:srgbClr val="374151"/>
                </a:solidFill>
                <a:effectLst/>
                <a:latin typeface="Arial" panose="020B0604020202020204" pitchFamily="34" charset="0"/>
                <a:cs typeface="Arial" panose="020B0604020202020204" pitchFamily="34" charset="0"/>
              </a:rPr>
              <a:t>Return-to-Work Planning:</a:t>
            </a:r>
            <a:r>
              <a:rPr lang="en-US" sz="1400" b="0" i="0" dirty="0">
                <a:solidFill>
                  <a:srgbClr val="374151"/>
                </a:solidFill>
                <a:effectLst/>
                <a:latin typeface="Arial" panose="020B0604020202020204" pitchFamily="34" charset="0"/>
                <a:cs typeface="Arial" panose="020B0604020202020204" pitchFamily="34" charset="0"/>
              </a:rPr>
              <a:t> Discuss the process for creating a return-to-work plan, involving collaboration between the </a:t>
            </a:r>
            <a:r>
              <a:rPr lang="en-US" sz="1400" dirty="0">
                <a:solidFill>
                  <a:srgbClr val="374151"/>
                </a:solidFill>
                <a:latin typeface="Arial" panose="020B0604020202020204" pitchFamily="34" charset="0"/>
                <a:cs typeface="Arial" panose="020B0604020202020204" pitchFamily="34" charset="0"/>
              </a:rPr>
              <a:t>NJSIG claims adjuster, </a:t>
            </a:r>
            <a:r>
              <a:rPr lang="en-US" sz="1400" b="0" i="0" dirty="0">
                <a:solidFill>
                  <a:srgbClr val="374151"/>
                </a:solidFill>
                <a:effectLst/>
                <a:latin typeface="Arial" panose="020B0604020202020204" pitchFamily="34" charset="0"/>
                <a:cs typeface="Arial" panose="020B0604020202020204" pitchFamily="34" charset="0"/>
              </a:rPr>
              <a:t>employee, their healthcare provider, HR, and the supervisor. Highlight the importance of accommodating the employee's abilities and limitations.</a:t>
            </a:r>
          </a:p>
        </p:txBody>
      </p:sp>
    </p:spTree>
    <p:extLst>
      <p:ext uri="{BB962C8B-B14F-4D97-AF65-F5344CB8AC3E}">
        <p14:creationId xmlns:p14="http://schemas.microsoft.com/office/powerpoint/2010/main" val="337204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C0B0095F-8A4E-8E31-C581-151098EE2F1B}"/>
              </a:ext>
            </a:extLst>
          </p:cNvPr>
          <p:cNvSpPr/>
          <p:nvPr/>
        </p:nvSpPr>
        <p:spPr>
          <a:xfrm>
            <a:off x="0" y="0"/>
            <a:ext cx="9144000" cy="1143000"/>
          </a:xfrm>
          <a:prstGeom prst="rect">
            <a:avLst/>
          </a:prstGeom>
          <a:solidFill>
            <a:srgbClr val="FFD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B3A2D6-B826-813D-67FB-05E2C1021D06}"/>
              </a:ext>
            </a:extLst>
          </p:cNvPr>
          <p:cNvSpPr txBox="1"/>
          <p:nvPr/>
        </p:nvSpPr>
        <p:spPr>
          <a:xfrm>
            <a:off x="914400" y="248334"/>
            <a:ext cx="7772400" cy="584775"/>
          </a:xfrm>
          <a:prstGeom prst="rect">
            <a:avLst/>
          </a:prstGeom>
          <a:noFill/>
        </p:spPr>
        <p:txBody>
          <a:bodyPr wrap="square">
            <a:spAutoFit/>
          </a:bodyPr>
          <a:lstStyle/>
          <a:p>
            <a:pPr algn="ctr"/>
            <a:r>
              <a:rPr lang="en-US" sz="3200" b="1" dirty="0">
                <a:solidFill>
                  <a:schemeClr val="tx2">
                    <a:lumMod val="75000"/>
                  </a:schemeClr>
                </a:solidFill>
                <a:latin typeface="Arial" panose="020B0604020202020204" pitchFamily="34" charset="0"/>
                <a:cs typeface="Arial" panose="020B0604020202020204" pitchFamily="34" charset="0"/>
              </a:rPr>
              <a:t>NJSIG’s Broker Dashboard</a:t>
            </a:r>
            <a:endParaRPr lang="en-US" sz="3200" dirty="0"/>
          </a:p>
        </p:txBody>
      </p:sp>
      <p:pic>
        <p:nvPicPr>
          <p:cNvPr id="5" name="Picture 4">
            <a:extLst>
              <a:ext uri="{FF2B5EF4-FFF2-40B4-BE49-F238E27FC236}">
                <a16:creationId xmlns:a16="http://schemas.microsoft.com/office/drawing/2014/main" id="{0B6D308A-BFED-1E74-7B50-FCF39E333C0B}"/>
              </a:ext>
            </a:extLst>
          </p:cNvPr>
          <p:cNvPicPr>
            <a:picLocks noChangeAspect="1"/>
          </p:cNvPicPr>
          <p:nvPr/>
        </p:nvPicPr>
        <p:blipFill>
          <a:blip r:embed="rId3"/>
          <a:stretch>
            <a:fillRect/>
          </a:stretch>
        </p:blipFill>
        <p:spPr>
          <a:xfrm>
            <a:off x="0" y="1752600"/>
            <a:ext cx="9144000" cy="4038600"/>
          </a:xfrm>
          <a:prstGeom prst="rect">
            <a:avLst/>
          </a:prstGeom>
        </p:spPr>
      </p:pic>
    </p:spTree>
    <p:extLst>
      <p:ext uri="{BB962C8B-B14F-4D97-AF65-F5344CB8AC3E}">
        <p14:creationId xmlns:p14="http://schemas.microsoft.com/office/powerpoint/2010/main" val="2741093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Return-to-Work Programs </a:t>
            </a:r>
          </a:p>
        </p:txBody>
      </p:sp>
      <p:sp>
        <p:nvSpPr>
          <p:cNvPr id="4" name="TextBox 3">
            <a:extLst>
              <a:ext uri="{FF2B5EF4-FFF2-40B4-BE49-F238E27FC236}">
                <a16:creationId xmlns:a16="http://schemas.microsoft.com/office/drawing/2014/main" id="{1F4CC8AD-0C06-BB3A-C60B-0C7E2076B613}"/>
              </a:ext>
            </a:extLst>
          </p:cNvPr>
          <p:cNvSpPr txBox="1"/>
          <p:nvPr/>
        </p:nvSpPr>
        <p:spPr>
          <a:xfrm>
            <a:off x="533400" y="1224439"/>
            <a:ext cx="8153400" cy="4832092"/>
          </a:xfrm>
          <a:prstGeom prst="rect">
            <a:avLst/>
          </a:prstGeom>
          <a:noFill/>
        </p:spPr>
        <p:txBody>
          <a:bodyPr wrap="square" rtlCol="0">
            <a:spAutoFit/>
          </a:bodyPr>
          <a:lstStyle/>
          <a:p>
            <a:pPr marL="342900" indent="-342900" algn="just">
              <a:buFont typeface="+mj-lt"/>
              <a:buAutoNum type="arabicPeriod" startAt="6"/>
            </a:pPr>
            <a:r>
              <a:rPr lang="en-US" sz="1400" b="1" i="0" dirty="0">
                <a:solidFill>
                  <a:srgbClr val="374151"/>
                </a:solidFill>
                <a:effectLst/>
                <a:latin typeface="Arial" panose="020B0604020202020204" pitchFamily="34" charset="0"/>
                <a:cs typeface="Arial" panose="020B0604020202020204" pitchFamily="34" charset="0"/>
              </a:rPr>
              <a:t>Duration of Accommodations:</a:t>
            </a:r>
            <a:r>
              <a:rPr lang="en-US" sz="1400" b="0" i="0" dirty="0">
                <a:solidFill>
                  <a:srgbClr val="374151"/>
                </a:solidFill>
                <a:effectLst/>
                <a:latin typeface="Arial" panose="020B0604020202020204" pitchFamily="34" charset="0"/>
                <a:cs typeface="Arial" panose="020B0604020202020204" pitchFamily="34" charset="0"/>
              </a:rPr>
              <a:t> Clarify the duration for which temporary or modified duties will be provided and the review process to assess the employee's progress and potential adjustments to their duties.</a:t>
            </a:r>
          </a:p>
          <a:p>
            <a:pPr marL="342900" indent="-342900" algn="just">
              <a:buFont typeface="+mj-lt"/>
              <a:buAutoNum type="arabicPeriod" startAt="6"/>
            </a:pPr>
            <a:endParaRPr lang="en-US" sz="1400" dirty="0">
              <a:solidFill>
                <a:srgbClr val="374151"/>
              </a:solidFill>
              <a:latin typeface="Arial" panose="020B0604020202020204" pitchFamily="34" charset="0"/>
              <a:cs typeface="Arial" panose="020B0604020202020204" pitchFamily="34" charset="0"/>
            </a:endParaRPr>
          </a:p>
          <a:p>
            <a:pPr marL="342900" indent="-342900" algn="just">
              <a:buFont typeface="+mj-lt"/>
              <a:buAutoNum type="arabicPeriod" startAt="6"/>
            </a:pPr>
            <a:r>
              <a:rPr lang="en-US" sz="1400" b="1" i="0" dirty="0">
                <a:solidFill>
                  <a:srgbClr val="374151"/>
                </a:solidFill>
                <a:effectLst/>
                <a:latin typeface="Arial" panose="020B0604020202020204" pitchFamily="34" charset="0"/>
                <a:cs typeface="Arial" panose="020B0604020202020204" pitchFamily="34" charset="0"/>
              </a:rPr>
              <a:t>Accommodation Process:</a:t>
            </a:r>
            <a:r>
              <a:rPr lang="en-US" sz="1400" b="0" i="0" dirty="0">
                <a:solidFill>
                  <a:srgbClr val="374151"/>
                </a:solidFill>
                <a:effectLst/>
                <a:latin typeface="Arial" panose="020B0604020202020204" pitchFamily="34" charset="0"/>
                <a:cs typeface="Arial" panose="020B0604020202020204" pitchFamily="34" charset="0"/>
              </a:rPr>
              <a:t> Provide guidance on how accommodations will be determined, including assessments of the employee's abilities and consultation with healthcare professionals or other experts, if needed.</a:t>
            </a:r>
          </a:p>
          <a:p>
            <a:pPr marL="342900" indent="-342900" algn="just">
              <a:buFont typeface="+mj-lt"/>
              <a:buAutoNum type="arabicPeriod" startAt="6"/>
            </a:pPr>
            <a:endParaRPr lang="en-US" sz="1400" dirty="0">
              <a:solidFill>
                <a:srgbClr val="374151"/>
              </a:solidFill>
              <a:latin typeface="Arial" panose="020B0604020202020204" pitchFamily="34" charset="0"/>
              <a:cs typeface="Arial" panose="020B0604020202020204" pitchFamily="34" charset="0"/>
            </a:endParaRPr>
          </a:p>
          <a:p>
            <a:pPr marL="342900" indent="-342900" algn="just">
              <a:buFont typeface="+mj-lt"/>
              <a:buAutoNum type="arabicPeriod" startAt="6"/>
            </a:pPr>
            <a:r>
              <a:rPr lang="en-US" sz="1400" b="1" i="0" dirty="0">
                <a:solidFill>
                  <a:srgbClr val="374151"/>
                </a:solidFill>
                <a:effectLst/>
                <a:latin typeface="Arial" panose="020B0604020202020204" pitchFamily="34" charset="0"/>
                <a:cs typeface="Arial" panose="020B0604020202020204" pitchFamily="34" charset="0"/>
              </a:rPr>
              <a:t>Wage and Benefit Continuation:</a:t>
            </a:r>
            <a:r>
              <a:rPr lang="en-US" sz="1400" b="0" i="0" dirty="0">
                <a:solidFill>
                  <a:srgbClr val="374151"/>
                </a:solidFill>
                <a:effectLst/>
                <a:latin typeface="Arial" panose="020B0604020202020204" pitchFamily="34" charset="0"/>
                <a:cs typeface="Arial" panose="020B0604020202020204" pitchFamily="34" charset="0"/>
              </a:rPr>
              <a:t> Address the continuation of wages, benefits, and other entitlements during the period of modified duties or accommodations, ensuring compliance with legal requirements.</a:t>
            </a:r>
          </a:p>
          <a:p>
            <a:pPr marL="342900" indent="-342900" algn="just">
              <a:buFont typeface="+mj-lt"/>
              <a:buAutoNum type="arabicPeriod" startAt="6"/>
            </a:pPr>
            <a:endParaRPr lang="en-US" sz="1400" dirty="0">
              <a:solidFill>
                <a:srgbClr val="374151"/>
              </a:solidFill>
              <a:latin typeface="Arial" panose="020B0604020202020204" pitchFamily="34" charset="0"/>
              <a:cs typeface="Arial" panose="020B0604020202020204" pitchFamily="34" charset="0"/>
            </a:endParaRPr>
          </a:p>
          <a:p>
            <a:pPr marL="342900" indent="-342900" algn="just">
              <a:buFont typeface="+mj-lt"/>
              <a:buAutoNum type="arabicPeriod" startAt="6"/>
            </a:pPr>
            <a:r>
              <a:rPr lang="en-US" sz="1400" b="1" i="0" dirty="0">
                <a:solidFill>
                  <a:srgbClr val="374151"/>
                </a:solidFill>
                <a:effectLst/>
                <a:latin typeface="Arial" panose="020B0604020202020204" pitchFamily="34" charset="0"/>
                <a:cs typeface="Arial" panose="020B0604020202020204" pitchFamily="34" charset="0"/>
              </a:rPr>
              <a:t>Employee Rights and Responsibilities:</a:t>
            </a:r>
            <a:r>
              <a:rPr lang="en-US" sz="1400" b="0" i="0" dirty="0">
                <a:solidFill>
                  <a:srgbClr val="374151"/>
                </a:solidFill>
                <a:effectLst/>
                <a:latin typeface="Arial" panose="020B0604020202020204" pitchFamily="34" charset="0"/>
                <a:cs typeface="Arial" panose="020B0604020202020204" pitchFamily="34" charset="0"/>
              </a:rPr>
              <a:t> Outline the rights and responsibilities of the employee during the return-to-work process, including expectations for communication, attendance, adherence to accommodations, and compliance with medical recommendations</a:t>
            </a:r>
            <a:r>
              <a:rPr lang="en-US" sz="1400" dirty="0">
                <a:solidFill>
                  <a:srgbClr val="374151"/>
                </a:solidFill>
                <a:latin typeface="Arial" panose="020B0604020202020204" pitchFamily="34" charset="0"/>
                <a:cs typeface="Arial" panose="020B0604020202020204" pitchFamily="34" charset="0"/>
              </a:rPr>
              <a:t>.</a:t>
            </a:r>
          </a:p>
          <a:p>
            <a:pPr marL="342900" indent="-342900" algn="just">
              <a:buFont typeface="+mj-lt"/>
              <a:buAutoNum type="arabicPeriod" startAt="6"/>
            </a:pPr>
            <a:endParaRPr lang="en-US" sz="1400" b="1" i="0" dirty="0">
              <a:solidFill>
                <a:srgbClr val="374151"/>
              </a:solidFill>
              <a:effectLst/>
              <a:latin typeface="Arial" panose="020B0604020202020204" pitchFamily="34" charset="0"/>
              <a:cs typeface="Arial" panose="020B0604020202020204" pitchFamily="34" charset="0"/>
            </a:endParaRPr>
          </a:p>
          <a:p>
            <a:pPr marL="342900" indent="-342900" algn="just">
              <a:buFont typeface="+mj-lt"/>
              <a:buAutoNum type="arabicPeriod" startAt="6"/>
            </a:pPr>
            <a:r>
              <a:rPr lang="en-US" sz="1400" b="1" i="0" dirty="0">
                <a:solidFill>
                  <a:srgbClr val="374151"/>
                </a:solidFill>
                <a:effectLst/>
                <a:latin typeface="Arial" panose="020B0604020202020204" pitchFamily="34" charset="0"/>
                <a:cs typeface="Arial" panose="020B0604020202020204" pitchFamily="34" charset="0"/>
              </a:rPr>
              <a:t>Appeals and Grievances:</a:t>
            </a:r>
            <a:r>
              <a:rPr lang="en-US" sz="1400" b="0" i="0" dirty="0">
                <a:solidFill>
                  <a:srgbClr val="374151"/>
                </a:solidFill>
                <a:effectLst/>
                <a:latin typeface="Arial" panose="020B0604020202020204" pitchFamily="34" charset="0"/>
                <a:cs typeface="Arial" panose="020B0604020202020204" pitchFamily="34" charset="0"/>
              </a:rPr>
              <a:t> Establish a procedure for addressing appeals or grievances related to the return-to-work process, ensuring a fair and transparent resolution mechanism.</a:t>
            </a:r>
          </a:p>
          <a:p>
            <a:pPr algn="just"/>
            <a:endParaRPr lang="en-US" sz="1400" b="0" i="0" dirty="0">
              <a:solidFill>
                <a:srgbClr val="374151"/>
              </a:solidFill>
              <a:effectLst/>
              <a:latin typeface="Arial" panose="020B0604020202020204" pitchFamily="34" charset="0"/>
              <a:cs typeface="Arial" panose="020B0604020202020204" pitchFamily="34" charset="0"/>
            </a:endParaRPr>
          </a:p>
          <a:p>
            <a:pPr algn="just"/>
            <a:r>
              <a:rPr lang="en-US" sz="1400" b="0" i="0" dirty="0">
                <a:solidFill>
                  <a:srgbClr val="374151"/>
                </a:solidFill>
                <a:effectLst/>
                <a:latin typeface="Arial" panose="020B0604020202020204" pitchFamily="34" charset="0"/>
                <a:cs typeface="Arial" panose="020B0604020202020204" pitchFamily="34" charset="0"/>
              </a:rPr>
              <a:t>It's essential to tailor the return-to-work policy to the specific needs and circumstances of the district, seeking legal and HR expertise to ensure compliance with applicable laws and regulations.</a:t>
            </a:r>
          </a:p>
          <a:p>
            <a:pPr marL="342900" indent="-342900" algn="just">
              <a:buFont typeface="+mj-lt"/>
              <a:buAutoNum type="arabicPeriod" startAt="6"/>
            </a:pPr>
            <a:endParaRPr lang="en-US" sz="1400" b="0" i="0" dirty="0">
              <a:solidFill>
                <a:srgbClr val="37415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406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SAMPLE Return-to-Work Program </a:t>
            </a:r>
          </a:p>
        </p:txBody>
      </p:sp>
      <p:pic>
        <p:nvPicPr>
          <p:cNvPr id="5" name="Picture 4">
            <a:extLst>
              <a:ext uri="{FF2B5EF4-FFF2-40B4-BE49-F238E27FC236}">
                <a16:creationId xmlns:a16="http://schemas.microsoft.com/office/drawing/2014/main" id="{F2724A0C-E1A2-BFF7-93CA-E59C5C4EED8D}"/>
              </a:ext>
            </a:extLst>
          </p:cNvPr>
          <p:cNvPicPr>
            <a:picLocks noChangeAspect="1"/>
          </p:cNvPicPr>
          <p:nvPr/>
        </p:nvPicPr>
        <p:blipFill>
          <a:blip r:embed="rId3"/>
          <a:stretch>
            <a:fillRect/>
          </a:stretch>
        </p:blipFill>
        <p:spPr>
          <a:xfrm>
            <a:off x="2133600" y="698500"/>
            <a:ext cx="4862830" cy="6035211"/>
          </a:xfrm>
          <a:prstGeom prst="rect">
            <a:avLst/>
          </a:prstGeom>
        </p:spPr>
      </p:pic>
    </p:spTree>
    <p:extLst>
      <p:ext uri="{BB962C8B-B14F-4D97-AF65-F5344CB8AC3E}">
        <p14:creationId xmlns:p14="http://schemas.microsoft.com/office/powerpoint/2010/main" val="2468135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Why is it’s Important?</a:t>
            </a:r>
          </a:p>
        </p:txBody>
      </p:sp>
      <p:sp>
        <p:nvSpPr>
          <p:cNvPr id="4" name="TextBox 3">
            <a:extLst>
              <a:ext uri="{FF2B5EF4-FFF2-40B4-BE49-F238E27FC236}">
                <a16:creationId xmlns:a16="http://schemas.microsoft.com/office/drawing/2014/main" id="{1F4CC8AD-0C06-BB3A-C60B-0C7E2076B613}"/>
              </a:ext>
            </a:extLst>
          </p:cNvPr>
          <p:cNvSpPr txBox="1"/>
          <p:nvPr/>
        </p:nvSpPr>
        <p:spPr>
          <a:xfrm>
            <a:off x="381000" y="1321237"/>
            <a:ext cx="8153400" cy="3631763"/>
          </a:xfrm>
          <a:prstGeom prst="rect">
            <a:avLst/>
          </a:prstGeom>
          <a:noFill/>
        </p:spPr>
        <p:txBody>
          <a:bodyPr wrap="square" rtlCol="0">
            <a:spAutoFit/>
          </a:bodyPr>
          <a:lstStyle/>
          <a:p>
            <a:pPr marL="1371600" lvl="2" indent="-457200">
              <a:spcBef>
                <a:spcPts val="600"/>
              </a:spcBef>
              <a:buClr>
                <a:srgbClr val="69BC00"/>
              </a:buClr>
              <a:buFont typeface="Wingdings" panose="05000000000000000000" pitchFamily="2" charset="2"/>
              <a:buChar char="Ø"/>
            </a:pPr>
            <a:r>
              <a:rPr lang="en-US" sz="2000" dirty="0">
                <a:latin typeface="Arial" panose="020B0604020202020204" pitchFamily="34" charset="0"/>
                <a:cs typeface="Arial" panose="020B0604020202020204" pitchFamily="34" charset="0"/>
              </a:rPr>
              <a:t>Bring Back to Work!</a:t>
            </a:r>
          </a:p>
          <a:p>
            <a:pPr marL="1371600" lvl="2" indent="-457200">
              <a:spcBef>
                <a:spcPts val="1800"/>
              </a:spcBef>
              <a:buClr>
                <a:srgbClr val="69BC00"/>
              </a:buClr>
              <a:buFont typeface="Wingdings" panose="05000000000000000000" pitchFamily="2" charset="2"/>
              <a:buChar char="Ø"/>
            </a:pPr>
            <a:r>
              <a:rPr lang="en-US" sz="2000" dirty="0">
                <a:latin typeface="Arial" panose="020B0604020202020204" pitchFamily="34" charset="0"/>
                <a:cs typeface="Arial" panose="020B0604020202020204" pitchFamily="34" charset="0"/>
              </a:rPr>
              <a:t>Title 18a</a:t>
            </a:r>
          </a:p>
          <a:p>
            <a:pPr marL="1371600" lvl="2" indent="-457200">
              <a:spcBef>
                <a:spcPts val="1800"/>
              </a:spcBef>
              <a:buClr>
                <a:srgbClr val="69BC00"/>
              </a:buClr>
              <a:buFont typeface="Wingdings" panose="05000000000000000000" pitchFamily="2" charset="2"/>
              <a:buChar char="Ø"/>
            </a:pPr>
            <a:r>
              <a:rPr lang="en-US" sz="2000" dirty="0">
                <a:latin typeface="Arial" panose="020B0604020202020204" pitchFamily="34" charset="0"/>
                <a:cs typeface="Arial" panose="020B0604020202020204" pitchFamily="34" charset="0"/>
              </a:rPr>
              <a:t>70% Tax Free Wages</a:t>
            </a:r>
          </a:p>
          <a:p>
            <a:pPr marL="1371600" lvl="2" indent="-457200">
              <a:spcBef>
                <a:spcPts val="1800"/>
              </a:spcBef>
              <a:buClr>
                <a:srgbClr val="69BC00"/>
              </a:buClr>
              <a:buFont typeface="Wingdings" panose="05000000000000000000" pitchFamily="2" charset="2"/>
              <a:buChar char="Ø"/>
            </a:pPr>
            <a:r>
              <a:rPr lang="en-US" sz="2000" dirty="0">
                <a:latin typeface="Arial" panose="020B0604020202020204" pitchFamily="34" charset="0"/>
                <a:cs typeface="Arial" panose="020B0604020202020204" pitchFamily="34" charset="0"/>
              </a:rPr>
              <a:t>Continuity  </a:t>
            </a:r>
          </a:p>
          <a:p>
            <a:pPr marL="1828800" lvl="3" indent="-457200">
              <a:spcBef>
                <a:spcPts val="1800"/>
              </a:spcBef>
              <a:buClr>
                <a:srgbClr val="69BC00"/>
              </a:buClr>
              <a:buFont typeface="Wingdings" panose="05000000000000000000" pitchFamily="2" charset="2"/>
              <a:buChar char="Ø"/>
            </a:pPr>
            <a:r>
              <a:rPr lang="en-US" sz="2000" dirty="0">
                <a:latin typeface="Arial" panose="020B0604020202020204" pitchFamily="34" charset="0"/>
                <a:cs typeface="Arial" panose="020B0604020202020204" pitchFamily="34" charset="0"/>
              </a:rPr>
              <a:t>Hiring Substitutes/Temps</a:t>
            </a:r>
          </a:p>
          <a:p>
            <a:pPr marL="2286000" lvl="4" indent="-457200">
              <a:spcBef>
                <a:spcPts val="1800"/>
              </a:spcBef>
              <a:buClr>
                <a:srgbClr val="69BC00"/>
              </a:buClr>
              <a:buFont typeface="Wingdings" panose="05000000000000000000" pitchFamily="2" charset="2"/>
              <a:buChar char="Ø"/>
            </a:pPr>
            <a:r>
              <a:rPr lang="en-US" sz="2000" b="1" dirty="0">
                <a:latin typeface="Arial" panose="020B0604020202020204" pitchFamily="34" charset="0"/>
                <a:cs typeface="Arial" panose="020B0604020202020204" pitchFamily="34" charset="0"/>
              </a:rPr>
              <a:t>District</a:t>
            </a:r>
            <a:r>
              <a:rPr lang="en-US" sz="2000" dirty="0">
                <a:latin typeface="Arial" panose="020B0604020202020204" pitchFamily="34" charset="0"/>
                <a:cs typeface="Arial" panose="020B0604020202020204" pitchFamily="34" charset="0"/>
              </a:rPr>
              <a:t>:  Paying two salaries</a:t>
            </a:r>
          </a:p>
          <a:p>
            <a:pPr marL="2286000" lvl="4" indent="-457200">
              <a:spcBef>
                <a:spcPts val="1800"/>
              </a:spcBef>
              <a:buClr>
                <a:srgbClr val="69BC00"/>
              </a:buClr>
              <a:buFont typeface="Wingdings" panose="05000000000000000000" pitchFamily="2" charset="2"/>
              <a:buChar char="Ø"/>
            </a:pPr>
            <a:r>
              <a:rPr lang="en-US" sz="2000" b="1" dirty="0">
                <a:latin typeface="Arial" panose="020B0604020202020204" pitchFamily="34" charset="0"/>
                <a:cs typeface="Arial" panose="020B0604020202020204" pitchFamily="34" charset="0"/>
              </a:rPr>
              <a:t>Students</a:t>
            </a:r>
            <a:r>
              <a:rPr lang="en-US" sz="2000" dirty="0">
                <a:latin typeface="Arial" panose="020B0604020202020204" pitchFamily="34" charset="0"/>
                <a:cs typeface="Arial" panose="020B0604020202020204" pitchFamily="34" charset="0"/>
              </a:rPr>
              <a:t>:  Consistency in the classroom</a:t>
            </a:r>
          </a:p>
        </p:txBody>
      </p:sp>
    </p:spTree>
    <p:extLst>
      <p:ext uri="{BB962C8B-B14F-4D97-AF65-F5344CB8AC3E}">
        <p14:creationId xmlns:p14="http://schemas.microsoft.com/office/powerpoint/2010/main" val="3331863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Examples of Modified Duties</a:t>
            </a:r>
          </a:p>
        </p:txBody>
      </p:sp>
      <p:sp>
        <p:nvSpPr>
          <p:cNvPr id="4" name="TextBox 3">
            <a:extLst>
              <a:ext uri="{FF2B5EF4-FFF2-40B4-BE49-F238E27FC236}">
                <a16:creationId xmlns:a16="http://schemas.microsoft.com/office/drawing/2014/main" id="{1F4CC8AD-0C06-BB3A-C60B-0C7E2076B613}"/>
              </a:ext>
            </a:extLst>
          </p:cNvPr>
          <p:cNvSpPr txBox="1"/>
          <p:nvPr/>
        </p:nvSpPr>
        <p:spPr>
          <a:xfrm>
            <a:off x="533400" y="1144310"/>
            <a:ext cx="8153400" cy="4431983"/>
          </a:xfrm>
          <a:prstGeom prst="rect">
            <a:avLst/>
          </a:prstGeom>
          <a:noFill/>
        </p:spPr>
        <p:txBody>
          <a:bodyPr wrap="square" rtlCol="0">
            <a:spAutoFit/>
          </a:bodyPr>
          <a:lstStyle/>
          <a:p>
            <a:pPr marL="457200" indent="-342900">
              <a:buFont typeface="+mj-lt"/>
              <a:buAutoNum type="arabicPeriod"/>
            </a:pPr>
            <a:r>
              <a:rPr lang="en-US" b="1" i="0" dirty="0">
                <a:solidFill>
                  <a:srgbClr val="374151"/>
                </a:solidFill>
                <a:effectLst/>
                <a:latin typeface="Söhne"/>
              </a:rPr>
              <a:t>Administrative Support:</a:t>
            </a:r>
            <a:endParaRPr lang="en-US" b="0" i="0" dirty="0">
              <a:solidFill>
                <a:srgbClr val="374151"/>
              </a:solidFill>
              <a:effectLst/>
              <a:latin typeface="Söhne"/>
            </a:endParaRPr>
          </a:p>
          <a:p>
            <a:pPr lvl="2" indent="-342900">
              <a:buFont typeface="Wingdings" panose="05000000000000000000" pitchFamily="2" charset="2"/>
              <a:buChar char="§"/>
            </a:pPr>
            <a:r>
              <a:rPr lang="en-US" b="0" i="0" dirty="0">
                <a:solidFill>
                  <a:srgbClr val="374151"/>
                </a:solidFill>
                <a:effectLst/>
                <a:latin typeface="Söhne"/>
              </a:rPr>
              <a:t>Assist with data entry, record-keeping, and other administrative tasks.</a:t>
            </a:r>
          </a:p>
          <a:p>
            <a:pPr lvl="2" indent="-342900">
              <a:buFont typeface="Wingdings" panose="05000000000000000000" pitchFamily="2" charset="2"/>
              <a:buChar char="§"/>
            </a:pPr>
            <a:r>
              <a:rPr lang="en-US" b="0" i="0" dirty="0">
                <a:solidFill>
                  <a:srgbClr val="374151"/>
                </a:solidFill>
                <a:effectLst/>
                <a:latin typeface="Söhne"/>
              </a:rPr>
              <a:t>Organize files, sort paperwork, and manage office supplies.</a:t>
            </a:r>
          </a:p>
          <a:p>
            <a:pPr lvl="1" indent="-342900" algn="l"/>
            <a:endParaRPr lang="en-US" sz="1000" b="0" i="0" dirty="0">
              <a:solidFill>
                <a:srgbClr val="374151"/>
              </a:solidFill>
              <a:effectLst/>
              <a:latin typeface="Söhne"/>
            </a:endParaRPr>
          </a:p>
          <a:p>
            <a:pPr marL="457200" indent="-342900" algn="l">
              <a:buFont typeface="+mj-lt"/>
              <a:buAutoNum type="arabicPeriod"/>
            </a:pPr>
            <a:r>
              <a:rPr lang="en-US" b="1" i="0" dirty="0">
                <a:solidFill>
                  <a:srgbClr val="374151"/>
                </a:solidFill>
                <a:effectLst/>
                <a:latin typeface="Söhne"/>
              </a:rPr>
              <a:t>Light Cleaning and Tidying:</a:t>
            </a:r>
            <a:endParaRPr lang="en-US" b="0" i="0" dirty="0">
              <a:solidFill>
                <a:srgbClr val="374151"/>
              </a:solidFill>
              <a:effectLst/>
              <a:latin typeface="Söhne"/>
            </a:endParaRPr>
          </a:p>
          <a:p>
            <a:pPr lvl="2" indent="-342900">
              <a:buFont typeface="Wingdings" panose="05000000000000000000" pitchFamily="2" charset="2"/>
              <a:buChar char="§"/>
            </a:pPr>
            <a:r>
              <a:rPr lang="en-US" b="0" i="0" dirty="0">
                <a:solidFill>
                  <a:srgbClr val="374151"/>
                </a:solidFill>
                <a:effectLst/>
                <a:latin typeface="Söhne"/>
              </a:rPr>
              <a:t>Dusting, wiping surfaces, and light vacuuming in non-intensive areas.</a:t>
            </a:r>
          </a:p>
          <a:p>
            <a:pPr lvl="2" indent="-342900">
              <a:buFont typeface="Wingdings" panose="05000000000000000000" pitchFamily="2" charset="2"/>
              <a:buChar char="§"/>
            </a:pPr>
            <a:r>
              <a:rPr lang="en-US" b="0" i="0" dirty="0">
                <a:solidFill>
                  <a:srgbClr val="374151"/>
                </a:solidFill>
                <a:effectLst/>
                <a:latin typeface="Söhne"/>
              </a:rPr>
              <a:t>Tidying up common areas, such as break rooms or reception areas.</a:t>
            </a:r>
          </a:p>
          <a:p>
            <a:pPr lvl="1" indent="-342900" algn="l"/>
            <a:endParaRPr lang="en-US" sz="1000" b="0" i="0" dirty="0">
              <a:solidFill>
                <a:srgbClr val="374151"/>
              </a:solidFill>
              <a:effectLst/>
              <a:latin typeface="Söhne"/>
            </a:endParaRPr>
          </a:p>
          <a:p>
            <a:pPr marL="457200" indent="-342900" algn="l">
              <a:buFont typeface="+mj-lt"/>
              <a:buAutoNum type="arabicPeriod"/>
            </a:pPr>
            <a:r>
              <a:rPr lang="en-US" b="1" i="0" dirty="0">
                <a:solidFill>
                  <a:srgbClr val="374151"/>
                </a:solidFill>
                <a:effectLst/>
                <a:latin typeface="Söhne"/>
              </a:rPr>
              <a:t>Assisting with Inventory and Ordering:</a:t>
            </a:r>
            <a:endParaRPr lang="en-US" b="0" i="0" dirty="0">
              <a:solidFill>
                <a:srgbClr val="374151"/>
              </a:solidFill>
              <a:effectLst/>
              <a:latin typeface="Söhne"/>
            </a:endParaRPr>
          </a:p>
          <a:p>
            <a:pPr lvl="2" indent="-342900">
              <a:buFont typeface="Wingdings" panose="05000000000000000000" pitchFamily="2" charset="2"/>
              <a:buChar char="§"/>
            </a:pPr>
            <a:r>
              <a:rPr lang="en-US" b="0" i="0" dirty="0">
                <a:solidFill>
                  <a:srgbClr val="374151"/>
                </a:solidFill>
                <a:effectLst/>
                <a:latin typeface="Söhne"/>
              </a:rPr>
              <a:t>Assist in tracking inventory levels and creating orders for cleaning supplies.</a:t>
            </a:r>
          </a:p>
          <a:p>
            <a:pPr lvl="2" indent="-342900">
              <a:buFont typeface="Wingdings" panose="05000000000000000000" pitchFamily="2" charset="2"/>
              <a:buChar char="§"/>
            </a:pPr>
            <a:r>
              <a:rPr lang="en-US" b="0" i="0" dirty="0">
                <a:solidFill>
                  <a:srgbClr val="374151"/>
                </a:solidFill>
                <a:effectLst/>
                <a:latin typeface="Söhne"/>
              </a:rPr>
              <a:t>Receive and organize incoming supplies, ensuring proper storage.</a:t>
            </a:r>
          </a:p>
          <a:p>
            <a:pPr lvl="2" indent="-342900">
              <a:buFont typeface="Wingdings" panose="05000000000000000000" pitchFamily="2" charset="2"/>
              <a:buChar char="§"/>
            </a:pPr>
            <a:r>
              <a:rPr lang="en-US" dirty="0">
                <a:solidFill>
                  <a:srgbClr val="374151"/>
                </a:solidFill>
                <a:latin typeface="Söhne"/>
              </a:rPr>
              <a:t>Catalogue chemicals for Right-to-Know compliance.</a:t>
            </a:r>
            <a:endParaRPr lang="en-US" b="0" i="0" dirty="0">
              <a:solidFill>
                <a:srgbClr val="374151"/>
              </a:solidFill>
              <a:effectLst/>
              <a:latin typeface="Söhne"/>
            </a:endParaRPr>
          </a:p>
          <a:p>
            <a:pPr lvl="1" indent="-342900" algn="l"/>
            <a:endParaRPr lang="en-US" sz="1000" b="0" i="0" dirty="0">
              <a:solidFill>
                <a:srgbClr val="374151"/>
              </a:solidFill>
              <a:effectLst/>
              <a:latin typeface="Söhne"/>
            </a:endParaRPr>
          </a:p>
          <a:p>
            <a:pPr marL="457200" indent="-342900" algn="l">
              <a:buFont typeface="+mj-lt"/>
              <a:buAutoNum type="arabicPeriod"/>
            </a:pPr>
            <a:r>
              <a:rPr lang="en-US" b="1" i="0" dirty="0">
                <a:solidFill>
                  <a:srgbClr val="374151"/>
                </a:solidFill>
                <a:effectLst/>
                <a:latin typeface="Söhne"/>
              </a:rPr>
              <a:t>Monitoring and Reporting:</a:t>
            </a:r>
            <a:endParaRPr lang="en-US" b="0" i="0" dirty="0">
              <a:solidFill>
                <a:srgbClr val="374151"/>
              </a:solidFill>
              <a:effectLst/>
              <a:latin typeface="Söhne"/>
            </a:endParaRPr>
          </a:p>
          <a:p>
            <a:pPr marL="914400" lvl="1" indent="-342900">
              <a:buFont typeface="Wingdings" panose="05000000000000000000" pitchFamily="2" charset="2"/>
              <a:buChar char="§"/>
            </a:pPr>
            <a:r>
              <a:rPr lang="en-US" b="0" i="0" dirty="0">
                <a:solidFill>
                  <a:srgbClr val="374151"/>
                </a:solidFill>
                <a:effectLst/>
                <a:latin typeface="Söhne"/>
              </a:rPr>
              <a:t>Conduct regular walkthroughs to monitor cleanliness and report any issues.</a:t>
            </a:r>
          </a:p>
          <a:p>
            <a:pPr marL="914400" lvl="1" indent="-342900">
              <a:buFont typeface="Wingdings" panose="05000000000000000000" pitchFamily="2" charset="2"/>
              <a:buChar char="§"/>
            </a:pPr>
            <a:r>
              <a:rPr lang="en-US" b="0" i="0" dirty="0">
                <a:solidFill>
                  <a:srgbClr val="374151"/>
                </a:solidFill>
                <a:effectLst/>
                <a:latin typeface="Söhne"/>
              </a:rPr>
              <a:t>Document and report maintenance needs, equipment malfunctions, or safety hazards.</a:t>
            </a:r>
          </a:p>
        </p:txBody>
      </p:sp>
    </p:spTree>
    <p:extLst>
      <p:ext uri="{BB962C8B-B14F-4D97-AF65-F5344CB8AC3E}">
        <p14:creationId xmlns:p14="http://schemas.microsoft.com/office/powerpoint/2010/main" val="34910487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Examples of Modified Duties</a:t>
            </a:r>
          </a:p>
        </p:txBody>
      </p:sp>
      <p:sp>
        <p:nvSpPr>
          <p:cNvPr id="4" name="TextBox 3">
            <a:extLst>
              <a:ext uri="{FF2B5EF4-FFF2-40B4-BE49-F238E27FC236}">
                <a16:creationId xmlns:a16="http://schemas.microsoft.com/office/drawing/2014/main" id="{1F4CC8AD-0C06-BB3A-C60B-0C7E2076B613}"/>
              </a:ext>
            </a:extLst>
          </p:cNvPr>
          <p:cNvSpPr txBox="1"/>
          <p:nvPr/>
        </p:nvSpPr>
        <p:spPr>
          <a:xfrm>
            <a:off x="533400" y="1144310"/>
            <a:ext cx="8153400" cy="5355312"/>
          </a:xfrm>
          <a:prstGeom prst="rect">
            <a:avLst/>
          </a:prstGeom>
          <a:noFill/>
        </p:spPr>
        <p:txBody>
          <a:bodyPr wrap="square" rtlCol="0">
            <a:spAutoFit/>
          </a:bodyPr>
          <a:lstStyle/>
          <a:p>
            <a:pPr indent="-342900">
              <a:buFont typeface="+mj-lt"/>
              <a:buAutoNum type="arabicPeriod" startAt="5"/>
            </a:pPr>
            <a:r>
              <a:rPr lang="en-US" b="1" dirty="0">
                <a:solidFill>
                  <a:srgbClr val="374151"/>
                </a:solidFill>
                <a:latin typeface="Söhne"/>
              </a:rPr>
              <a:t>Light Maintenance and Repairs:</a:t>
            </a:r>
          </a:p>
          <a:p>
            <a:pPr marL="742950" lvl="1" indent="-342900">
              <a:buFont typeface="Wingdings" panose="05000000000000000000" pitchFamily="2" charset="2"/>
              <a:buChar char="§"/>
            </a:pPr>
            <a:r>
              <a:rPr lang="en-US" dirty="0">
                <a:solidFill>
                  <a:srgbClr val="374151"/>
                </a:solidFill>
                <a:latin typeface="Söhne"/>
              </a:rPr>
              <a:t>Perform minor repairs, like changing light bulbs or fixing minor plumbing issues.</a:t>
            </a:r>
          </a:p>
          <a:p>
            <a:pPr marL="742950" lvl="1" indent="-342900">
              <a:buFont typeface="Wingdings" panose="05000000000000000000" pitchFamily="2" charset="2"/>
              <a:buChar char="§"/>
            </a:pPr>
            <a:r>
              <a:rPr lang="en-US" dirty="0">
                <a:solidFill>
                  <a:srgbClr val="374151"/>
                </a:solidFill>
                <a:latin typeface="Söhne"/>
              </a:rPr>
              <a:t>Check and restock cleaning equipment, ensuring they are in working order.</a:t>
            </a:r>
          </a:p>
          <a:p>
            <a:pPr marL="400050" lvl="1"/>
            <a:endParaRPr lang="en-US" dirty="0">
              <a:solidFill>
                <a:srgbClr val="374151"/>
              </a:solidFill>
              <a:latin typeface="Söhne"/>
            </a:endParaRPr>
          </a:p>
          <a:p>
            <a:pPr indent="-342900">
              <a:buFont typeface="+mj-lt"/>
              <a:buAutoNum type="arabicPeriod" startAt="5"/>
            </a:pPr>
            <a:r>
              <a:rPr lang="en-US" b="1" dirty="0">
                <a:solidFill>
                  <a:srgbClr val="374151"/>
                </a:solidFill>
                <a:latin typeface="Söhne"/>
              </a:rPr>
              <a:t>Landscape and Outdoor Maintenance:</a:t>
            </a:r>
          </a:p>
          <a:p>
            <a:pPr marL="742950" lvl="1" indent="-342900">
              <a:buFont typeface="Wingdings" panose="05000000000000000000" pitchFamily="2" charset="2"/>
              <a:buChar char="§"/>
            </a:pPr>
            <a:r>
              <a:rPr lang="en-US" dirty="0">
                <a:solidFill>
                  <a:srgbClr val="374151"/>
                </a:solidFill>
                <a:latin typeface="Söhne"/>
              </a:rPr>
              <a:t>Assist with light outdoor maintenance tasks like watering plants or sweeping walkways.</a:t>
            </a:r>
          </a:p>
          <a:p>
            <a:pPr marL="742950" lvl="1" indent="-342900">
              <a:buFont typeface="Wingdings" panose="05000000000000000000" pitchFamily="2" charset="2"/>
              <a:buChar char="§"/>
            </a:pPr>
            <a:r>
              <a:rPr lang="en-US" dirty="0">
                <a:solidFill>
                  <a:srgbClr val="374151"/>
                </a:solidFill>
                <a:latin typeface="Söhne"/>
              </a:rPr>
              <a:t>Ensure outdoor areas are neat and free of litter.</a:t>
            </a:r>
          </a:p>
          <a:p>
            <a:pPr marL="400050" lvl="1"/>
            <a:endParaRPr lang="en-US" dirty="0">
              <a:solidFill>
                <a:srgbClr val="374151"/>
              </a:solidFill>
              <a:latin typeface="Söhne"/>
            </a:endParaRPr>
          </a:p>
          <a:p>
            <a:pPr indent="-342900">
              <a:buFont typeface="+mj-lt"/>
              <a:buAutoNum type="arabicPeriod" startAt="5"/>
            </a:pPr>
            <a:r>
              <a:rPr lang="en-US" b="1" dirty="0">
                <a:solidFill>
                  <a:srgbClr val="374151"/>
                </a:solidFill>
                <a:latin typeface="Söhne"/>
              </a:rPr>
              <a:t>Training and Learning Activities:</a:t>
            </a:r>
          </a:p>
          <a:p>
            <a:pPr marL="742950" lvl="1" indent="-342900">
              <a:buFont typeface="Wingdings" panose="05000000000000000000" pitchFamily="2" charset="2"/>
              <a:buChar char="§"/>
            </a:pPr>
            <a:r>
              <a:rPr lang="en-US" dirty="0">
                <a:solidFill>
                  <a:srgbClr val="374151"/>
                </a:solidFill>
                <a:latin typeface="Söhne"/>
              </a:rPr>
              <a:t>Engage in safety training, customer service workshops, or other educational programs.</a:t>
            </a:r>
          </a:p>
          <a:p>
            <a:pPr marL="742950" lvl="1" indent="-342900">
              <a:buFont typeface="Wingdings" panose="05000000000000000000" pitchFamily="2" charset="2"/>
              <a:buChar char="§"/>
            </a:pPr>
            <a:r>
              <a:rPr lang="en-US" dirty="0">
                <a:solidFill>
                  <a:srgbClr val="374151"/>
                </a:solidFill>
                <a:latin typeface="Söhne"/>
              </a:rPr>
              <a:t>Help create training materials or assist in organizing training sessions.</a:t>
            </a:r>
          </a:p>
          <a:p>
            <a:pPr marL="742950" lvl="1" indent="-342900">
              <a:buFont typeface="Wingdings" panose="05000000000000000000" pitchFamily="2" charset="2"/>
              <a:buChar char="§"/>
            </a:pPr>
            <a:endParaRPr lang="en-US" b="1" i="0" dirty="0">
              <a:solidFill>
                <a:srgbClr val="374151"/>
              </a:solidFill>
              <a:effectLst/>
              <a:latin typeface="Söhne"/>
            </a:endParaRPr>
          </a:p>
          <a:p>
            <a:pPr marL="0" lvl="1"/>
            <a:r>
              <a:rPr lang="en-US" b="0" i="0" dirty="0">
                <a:solidFill>
                  <a:srgbClr val="374151"/>
                </a:solidFill>
                <a:effectLst/>
                <a:latin typeface="Söhne"/>
              </a:rPr>
              <a:t>It's crucial to tailor the light duty tasks based on the specific injury, capabilities, and medical advice provided for the custodial employee. Regular communication with the employee and their healthcare provider is essential to ensure they are not tasked with anything that could worsen their condition.</a:t>
            </a:r>
            <a:endParaRPr lang="en-US" b="1" dirty="0">
              <a:solidFill>
                <a:srgbClr val="374151"/>
              </a:solidFill>
              <a:latin typeface="Söhne"/>
            </a:endParaRPr>
          </a:p>
        </p:txBody>
      </p:sp>
    </p:spTree>
    <p:extLst>
      <p:ext uri="{BB962C8B-B14F-4D97-AF65-F5344CB8AC3E}">
        <p14:creationId xmlns:p14="http://schemas.microsoft.com/office/powerpoint/2010/main" val="1111581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75</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56DBFEEE-374B-4FCB-AFE9-92A88EA8CBEF}"/>
              </a:ext>
            </a:extLst>
          </p:cNvPr>
          <p:cNvSpPr/>
          <p:nvPr/>
        </p:nvSpPr>
        <p:spPr>
          <a:xfrm>
            <a:off x="4293" y="0"/>
            <a:ext cx="9144000" cy="6858000"/>
          </a:xfrm>
          <a:prstGeom prst="rect">
            <a:avLst/>
          </a:prstGeom>
          <a:solidFill>
            <a:srgbClr val="495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06DFB094-8203-4191-8448-B98DC061288D}"/>
              </a:ext>
            </a:extLst>
          </p:cNvPr>
          <p:cNvSpPr/>
          <p:nvPr/>
        </p:nvSpPr>
        <p:spPr>
          <a:xfrm rot="5400000">
            <a:off x="491544" y="-491543"/>
            <a:ext cx="4941194" cy="592428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7B18C2C-2149-441C-8C3A-DD7C6247A0D7}"/>
              </a:ext>
            </a:extLst>
          </p:cNvPr>
          <p:cNvSpPr/>
          <p:nvPr/>
        </p:nvSpPr>
        <p:spPr>
          <a:xfrm>
            <a:off x="0" y="3773510"/>
            <a:ext cx="3713408" cy="3084490"/>
          </a:xfrm>
          <a:prstGeom prst="rtTriangle">
            <a:avLst/>
          </a:prstGeom>
          <a:solidFill>
            <a:srgbClr val="FCD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468B7A-D0F3-4BD3-B80D-7064FBA87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90"/>
            <a:ext cx="2245217" cy="884191"/>
          </a:xfrm>
          <a:prstGeom prst="rect">
            <a:avLst/>
          </a:prstGeom>
        </p:spPr>
      </p:pic>
      <p:pic>
        <p:nvPicPr>
          <p:cNvPr id="11" name="Picture 10">
            <a:extLst>
              <a:ext uri="{FF2B5EF4-FFF2-40B4-BE49-F238E27FC236}">
                <a16:creationId xmlns:a16="http://schemas.microsoft.com/office/drawing/2014/main" id="{3CBD32C1-D893-4D49-8067-35620B3C0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7" y="1104986"/>
            <a:ext cx="2050603" cy="1182422"/>
          </a:xfrm>
          <a:prstGeom prst="rect">
            <a:avLst/>
          </a:prstGeom>
        </p:spPr>
      </p:pic>
      <p:pic>
        <p:nvPicPr>
          <p:cNvPr id="13" name="Picture 12">
            <a:extLst>
              <a:ext uri="{FF2B5EF4-FFF2-40B4-BE49-F238E27FC236}">
                <a16:creationId xmlns:a16="http://schemas.microsoft.com/office/drawing/2014/main" id="{75C22A20-42E5-4C71-8EBD-8E76FB4F8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29" y="2004810"/>
            <a:ext cx="1167957" cy="1648495"/>
          </a:xfrm>
          <a:prstGeom prst="rect">
            <a:avLst/>
          </a:prstGeom>
        </p:spPr>
      </p:pic>
      <p:cxnSp>
        <p:nvCxnSpPr>
          <p:cNvPr id="15" name="Straight Connector 14">
            <a:extLst>
              <a:ext uri="{FF2B5EF4-FFF2-40B4-BE49-F238E27FC236}">
                <a16:creationId xmlns:a16="http://schemas.microsoft.com/office/drawing/2014/main" id="{6C54EBB4-981E-4577-91A1-C4B358EDFC6E}"/>
              </a:ext>
            </a:extLst>
          </p:cNvPr>
          <p:cNvCxnSpPr/>
          <p:nvPr/>
        </p:nvCxnSpPr>
        <p:spPr>
          <a:xfrm>
            <a:off x="6138930" y="1330823"/>
            <a:ext cx="3005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62BBA3-C45C-454A-8ED6-32B94FF986D9}"/>
              </a:ext>
            </a:extLst>
          </p:cNvPr>
          <p:cNvSpPr txBox="1"/>
          <p:nvPr/>
        </p:nvSpPr>
        <p:spPr>
          <a:xfrm>
            <a:off x="5410199" y="731702"/>
            <a:ext cx="3579695" cy="646331"/>
          </a:xfrm>
          <a:prstGeom prst="rect">
            <a:avLst/>
          </a:prstGeom>
          <a:noFill/>
        </p:spPr>
        <p:txBody>
          <a:bodyPr wrap="square" rtlCol="0">
            <a:spAutoFit/>
          </a:bodyPr>
          <a:lstStyle/>
          <a:p>
            <a:pPr algn="r"/>
            <a:r>
              <a:rPr lang="en-US" dirty="0">
                <a:solidFill>
                  <a:schemeClr val="bg1"/>
                </a:solidFill>
              </a:rPr>
              <a:t>NJSIG’s Employment Practices Hotline Attorney (NEPHA)</a:t>
            </a:r>
          </a:p>
        </p:txBody>
      </p:sp>
      <p:sp>
        <p:nvSpPr>
          <p:cNvPr id="17" name="TextBox 16">
            <a:extLst>
              <a:ext uri="{FF2B5EF4-FFF2-40B4-BE49-F238E27FC236}">
                <a16:creationId xmlns:a16="http://schemas.microsoft.com/office/drawing/2014/main" id="{ADCCAD28-BA23-4B65-8597-982B89F9BA61}"/>
              </a:ext>
            </a:extLst>
          </p:cNvPr>
          <p:cNvSpPr txBox="1"/>
          <p:nvPr/>
        </p:nvSpPr>
        <p:spPr>
          <a:xfrm>
            <a:off x="3718208" y="3588603"/>
            <a:ext cx="5197192" cy="830997"/>
          </a:xfrm>
          <a:prstGeom prst="rect">
            <a:avLst/>
          </a:prstGeom>
          <a:noFill/>
        </p:spPr>
        <p:txBody>
          <a:bodyPr wrap="none" rtlCol="0">
            <a:spAutoFit/>
          </a:bodyPr>
          <a:lstStyle/>
          <a:p>
            <a:r>
              <a:rPr lang="en-US" sz="4800" dirty="0">
                <a:solidFill>
                  <a:schemeClr val="bg1"/>
                </a:solidFill>
              </a:rPr>
              <a:t>Jodi S. Howlett, Esq.</a:t>
            </a:r>
          </a:p>
        </p:txBody>
      </p:sp>
      <p:sp>
        <p:nvSpPr>
          <p:cNvPr id="18" name="TextBox 17">
            <a:extLst>
              <a:ext uri="{FF2B5EF4-FFF2-40B4-BE49-F238E27FC236}">
                <a16:creationId xmlns:a16="http://schemas.microsoft.com/office/drawing/2014/main" id="{2D56E8D3-C2C1-41E4-99C5-B5C467258F5F}"/>
              </a:ext>
            </a:extLst>
          </p:cNvPr>
          <p:cNvSpPr txBox="1"/>
          <p:nvPr/>
        </p:nvSpPr>
        <p:spPr>
          <a:xfrm>
            <a:off x="5395443" y="4375130"/>
            <a:ext cx="3414781" cy="646331"/>
          </a:xfrm>
          <a:prstGeom prst="rect">
            <a:avLst/>
          </a:prstGeom>
          <a:noFill/>
        </p:spPr>
        <p:txBody>
          <a:bodyPr wrap="none" rtlCol="0">
            <a:spAutoFit/>
          </a:bodyPr>
          <a:lstStyle/>
          <a:p>
            <a:pPr algn="r"/>
            <a:r>
              <a:rPr lang="en-US" dirty="0">
                <a:solidFill>
                  <a:schemeClr val="bg1"/>
                </a:solidFill>
              </a:rPr>
              <a:t>Partner</a:t>
            </a:r>
          </a:p>
          <a:p>
            <a:pPr algn="r"/>
            <a:r>
              <a:rPr lang="en-US" dirty="0">
                <a:solidFill>
                  <a:schemeClr val="bg1"/>
                </a:solidFill>
              </a:rPr>
              <a:t>Cleary </a:t>
            </a:r>
            <a:r>
              <a:rPr lang="en-US" dirty="0" err="1">
                <a:solidFill>
                  <a:schemeClr val="bg1"/>
                </a:solidFill>
              </a:rPr>
              <a:t>Giacobbe</a:t>
            </a:r>
            <a:r>
              <a:rPr lang="en-US" dirty="0">
                <a:solidFill>
                  <a:schemeClr val="bg1"/>
                </a:solidFill>
              </a:rPr>
              <a:t> Alfieri Jacobs, LLC</a:t>
            </a:r>
          </a:p>
        </p:txBody>
      </p:sp>
    </p:spTree>
    <p:extLst>
      <p:ext uri="{BB962C8B-B14F-4D97-AF65-F5344CB8AC3E}">
        <p14:creationId xmlns:p14="http://schemas.microsoft.com/office/powerpoint/2010/main" val="20637267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NJSIG Employment Practices Hotline Attorney (NEPHA)</a:t>
            </a:r>
          </a:p>
        </p:txBody>
      </p:sp>
      <p:sp>
        <p:nvSpPr>
          <p:cNvPr id="4" name="TextBox 3">
            <a:extLst>
              <a:ext uri="{FF2B5EF4-FFF2-40B4-BE49-F238E27FC236}">
                <a16:creationId xmlns:a16="http://schemas.microsoft.com/office/drawing/2014/main" id="{1F4CC8AD-0C06-BB3A-C60B-0C7E2076B613}"/>
              </a:ext>
            </a:extLst>
          </p:cNvPr>
          <p:cNvSpPr txBox="1"/>
          <p:nvPr/>
        </p:nvSpPr>
        <p:spPr>
          <a:xfrm>
            <a:off x="533400" y="1337131"/>
            <a:ext cx="8153400" cy="5139869"/>
          </a:xfrm>
          <a:prstGeom prst="rect">
            <a:avLst/>
          </a:prstGeom>
          <a:noFill/>
        </p:spPr>
        <p:txBody>
          <a:bodyPr wrap="square" rtlCol="0">
            <a:spAutoFit/>
          </a:bodyPr>
          <a:lstStyle/>
          <a:p>
            <a:pPr algn="l"/>
            <a:r>
              <a:rPr lang="en-US" b="1" i="0" u="none" strike="noStrike" dirty="0">
                <a:solidFill>
                  <a:srgbClr val="AA4100"/>
                </a:solidFill>
                <a:effectLst/>
                <a:latin typeface="Open Sans" panose="020B0606030504020204" pitchFamily="34" charset="0"/>
                <a:hlinkClick r:id="rId3"/>
              </a:rPr>
              <a:t>201-623-1223</a:t>
            </a:r>
            <a:r>
              <a:rPr lang="en-US" b="1" i="0" dirty="0">
                <a:solidFill>
                  <a:srgbClr val="AD0800"/>
                </a:solidFill>
                <a:effectLst/>
                <a:latin typeface="Open Sans" panose="020B0606030504020204" pitchFamily="34" charset="0"/>
              </a:rPr>
              <a:t> | </a:t>
            </a:r>
            <a:r>
              <a:rPr lang="en-US" b="1" i="0" u="none" strike="noStrike" dirty="0">
                <a:solidFill>
                  <a:srgbClr val="AA4100"/>
                </a:solidFill>
                <a:effectLst/>
                <a:latin typeface="Open Sans" panose="020B0606030504020204" pitchFamily="34" charset="0"/>
                <a:hlinkClick r:id="rId4"/>
              </a:rPr>
              <a:t>NEPHA@cgajlaw.com</a:t>
            </a:r>
            <a:endParaRPr lang="en-US" b="1" i="0" u="none" strike="noStrike" dirty="0">
              <a:solidFill>
                <a:srgbClr val="AA4100"/>
              </a:solidFill>
              <a:effectLst/>
              <a:latin typeface="Open Sans" panose="020B0606030504020204" pitchFamily="34" charset="0"/>
            </a:endParaRPr>
          </a:p>
          <a:p>
            <a:pPr algn="l"/>
            <a:endParaRPr lang="en-US" b="1" i="0" dirty="0">
              <a:solidFill>
                <a:srgbClr val="AD0800"/>
              </a:solidFill>
              <a:effectLst/>
              <a:latin typeface="Open Sans" panose="020B0606030504020204" pitchFamily="34" charset="0"/>
            </a:endParaRPr>
          </a:p>
          <a:p>
            <a:pPr algn="l"/>
            <a:r>
              <a:rPr lang="en-US" b="1" i="0" dirty="0">
                <a:solidFill>
                  <a:srgbClr val="000000"/>
                </a:solidFill>
                <a:effectLst/>
                <a:latin typeface="Open Sans" panose="020B0606030504020204" pitchFamily="34" charset="0"/>
              </a:rPr>
              <a:t>Deductible waived, if E&amp;O claim is made and the hotline was used!</a:t>
            </a:r>
          </a:p>
          <a:p>
            <a:pPr algn="l"/>
            <a:endParaRPr lang="en-US" b="1" i="0" dirty="0">
              <a:solidFill>
                <a:srgbClr val="000000"/>
              </a:solidFill>
              <a:effectLst/>
              <a:latin typeface="Open Sans" panose="020B0606030504020204" pitchFamily="34" charset="0"/>
            </a:endParaRPr>
          </a:p>
          <a:p>
            <a:pPr algn="just"/>
            <a:r>
              <a:rPr lang="en-US" sz="1600" b="0" i="0" dirty="0">
                <a:solidFill>
                  <a:srgbClr val="000000"/>
                </a:solidFill>
                <a:effectLst/>
                <a:latin typeface="Open Sans" panose="020B0606030504020204" pitchFamily="34" charset="0"/>
              </a:rPr>
              <a:t>All districts that have school board leader liability or "SBLL" coverage, also referred to as Errors and Omissions or "E&amp;O" coverage, with NJSIG are entitled to use NJSIG's Employment Practices Hotline Attorney (NEPHA) and its accompanying online employment resources, at no additional charge!</a:t>
            </a:r>
          </a:p>
          <a:p>
            <a:pPr algn="just"/>
            <a:endParaRPr lang="en-US" sz="1600" b="0" i="0" dirty="0">
              <a:solidFill>
                <a:srgbClr val="000000"/>
              </a:solidFill>
              <a:effectLst/>
              <a:latin typeface="Open Sans" panose="020B0606030504020204" pitchFamily="34" charset="0"/>
            </a:endParaRPr>
          </a:p>
          <a:p>
            <a:pPr algn="just"/>
            <a:r>
              <a:rPr lang="en-US" sz="1600" b="0" i="0" dirty="0">
                <a:solidFill>
                  <a:srgbClr val="000000"/>
                </a:solidFill>
                <a:effectLst/>
                <a:latin typeface="Open Sans" panose="020B0606030504020204" pitchFamily="34" charset="0"/>
              </a:rPr>
              <a:t>These valuable services can help your district avoid making employment decisions that can lead to costly lawsuits. When your district is considering taking an adverse employment action, please be sure to contact the hotline and get some valuable legal input first. An experienced local attorney that understands school law in New Jersey will thoroughly review the issues and promptly provide you with documented advice and a recommended course of action. This is all at no charge to the district. And then, if an E&amp;O claim is made against the district but the district had consulted the hotline first, the district's E&amp;O deductible will be waived for the claim! </a:t>
            </a:r>
          </a:p>
          <a:p>
            <a:pPr algn="just"/>
            <a:endParaRPr lang="en-US" sz="1600" dirty="0">
              <a:solidFill>
                <a:srgbClr val="000000"/>
              </a:solidFill>
              <a:latin typeface="Open Sans" panose="020B0606030504020204" pitchFamily="34" charset="0"/>
            </a:endParaRPr>
          </a:p>
          <a:p>
            <a:pPr algn="just"/>
            <a:r>
              <a:rPr lang="en-US" sz="1600" b="0" i="1" dirty="0">
                <a:solidFill>
                  <a:srgbClr val="FF0000"/>
                </a:solidFill>
                <a:effectLst/>
                <a:latin typeface="Open Sans" panose="020B0606030504020204" pitchFamily="34" charset="0"/>
              </a:rPr>
              <a:t>(We ask that only superintendents, business administrators, and human resource managers make inquiries to the hotline.)</a:t>
            </a:r>
          </a:p>
        </p:txBody>
      </p:sp>
    </p:spTree>
    <p:extLst>
      <p:ext uri="{BB962C8B-B14F-4D97-AF65-F5344CB8AC3E}">
        <p14:creationId xmlns:p14="http://schemas.microsoft.com/office/powerpoint/2010/main" val="41290061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chemeClr val="tx2">
                    <a:lumMod val="75000"/>
                  </a:schemeClr>
                </a:solidFill>
                <a:latin typeface="Arial" panose="020B0604020202020204" pitchFamily="34" charset="0"/>
                <a:cs typeface="Arial" panose="020B0604020202020204" pitchFamily="34" charset="0"/>
              </a:rPr>
              <a:t>When to Call the Employment Practices Hotline</a:t>
            </a:r>
          </a:p>
        </p:txBody>
      </p:sp>
      <p:sp>
        <p:nvSpPr>
          <p:cNvPr id="4" name="TextBox 3">
            <a:extLst>
              <a:ext uri="{FF2B5EF4-FFF2-40B4-BE49-F238E27FC236}">
                <a16:creationId xmlns:a16="http://schemas.microsoft.com/office/drawing/2014/main" id="{1F4CC8AD-0C06-BB3A-C60B-0C7E2076B613}"/>
              </a:ext>
            </a:extLst>
          </p:cNvPr>
          <p:cNvSpPr txBox="1"/>
          <p:nvPr/>
        </p:nvSpPr>
        <p:spPr>
          <a:xfrm>
            <a:off x="533400" y="1143000"/>
            <a:ext cx="8153400" cy="5463034"/>
          </a:xfrm>
          <a:prstGeom prst="rect">
            <a:avLst/>
          </a:prstGeom>
          <a:noFill/>
        </p:spPr>
        <p:txBody>
          <a:bodyPr wrap="square" rtlCol="0">
            <a:spAutoFit/>
          </a:bodyPr>
          <a:lstStyle/>
          <a:p>
            <a:pPr algn="just"/>
            <a:r>
              <a:rPr lang="en-US" sz="1600" b="0" i="0" dirty="0">
                <a:solidFill>
                  <a:srgbClr val="000000"/>
                </a:solidFill>
                <a:effectLst/>
                <a:latin typeface="Arial" panose="020B0604020202020204" pitchFamily="34" charset="0"/>
                <a:cs typeface="Arial" panose="020B0604020202020204" pitchFamily="34" charset="0"/>
              </a:rPr>
              <a:t>On a daily basis, school administrators face many difficult decisions in dealing with their employees. The NEPHA Hotline can help your district make the right decisions and avoid potential liability.</a:t>
            </a:r>
          </a:p>
          <a:p>
            <a:pPr algn="just"/>
            <a:endParaRPr lang="en-US" sz="1600" b="0" i="0" dirty="0">
              <a:solidFill>
                <a:srgbClr val="000000"/>
              </a:solidFill>
              <a:effectLst/>
              <a:latin typeface="Arial" panose="020B0604020202020204" pitchFamily="34" charset="0"/>
              <a:cs typeface="Arial" panose="020B0604020202020204" pitchFamily="34" charset="0"/>
            </a:endParaRPr>
          </a:p>
          <a:p>
            <a:pPr algn="just"/>
            <a:r>
              <a:rPr lang="en-US" sz="1600" b="1" i="0" dirty="0">
                <a:solidFill>
                  <a:srgbClr val="000000"/>
                </a:solidFill>
                <a:effectLst/>
                <a:latin typeface="Arial" panose="020B0604020202020204" pitchFamily="34" charset="0"/>
                <a:cs typeface="Arial" panose="020B0604020202020204" pitchFamily="34" charset="0"/>
              </a:rPr>
              <a:t>Here are 10 common situations that you may face where the hotline can help:</a:t>
            </a:r>
          </a:p>
          <a:p>
            <a:pPr algn="just"/>
            <a:endParaRPr lang="en-US" sz="1600" b="0" i="0" dirty="0">
              <a:solidFill>
                <a:srgbClr val="000000"/>
              </a:solidFill>
              <a:effectLst/>
              <a:latin typeface="Arial" panose="020B0604020202020204" pitchFamily="34" charset="0"/>
              <a:cs typeface="Arial" panose="020B0604020202020204" pitchFamily="34" charset="0"/>
            </a:endParaRPr>
          </a:p>
          <a:p>
            <a:pPr marL="461963" indent="-461963" algn="l">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Requests for Family Medical Leave</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Requests for Pregnancy Leave</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Requests for Disability Accommodations</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Coworker or Supervisor Harassment Allegations</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Discrimination Complaints</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Progressive Discipline (when to move to the next step)</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Acquisition of Tenure</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Reductions in Force</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Employee transfers</a:t>
            </a:r>
          </a:p>
          <a:p>
            <a:pPr marL="461963" indent="-461963" algn="l">
              <a:spcBef>
                <a:spcPts val="600"/>
              </a:spcBef>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Physical and Psychological Evaluations</a:t>
            </a:r>
          </a:p>
          <a:p>
            <a:pPr algn="l">
              <a:buFont typeface="+mj-lt"/>
              <a:buAutoNum type="arabicPeriod"/>
            </a:pPr>
            <a:endParaRPr lang="en-US" sz="1600" b="0" i="0" dirty="0">
              <a:solidFill>
                <a:srgbClr val="000000"/>
              </a:solidFill>
              <a:effectLst/>
              <a:latin typeface="Arial" panose="020B0604020202020204" pitchFamily="34" charset="0"/>
              <a:cs typeface="Arial" panose="020B0604020202020204" pitchFamily="34" charset="0"/>
            </a:endParaRPr>
          </a:p>
          <a:p>
            <a:pPr algn="just"/>
            <a:r>
              <a:rPr lang="en-US" sz="1600" b="0" i="0" dirty="0">
                <a:solidFill>
                  <a:srgbClr val="000000"/>
                </a:solidFill>
                <a:effectLst/>
                <a:latin typeface="Arial" panose="020B0604020202020204" pitchFamily="34" charset="0"/>
                <a:cs typeface="Arial" panose="020B0604020202020204" pitchFamily="34" charset="0"/>
              </a:rPr>
              <a:t>The above is not intended to be a comprehensive list. When you have concerns regarding a difficult employee decision, </a:t>
            </a:r>
            <a:r>
              <a:rPr lang="en-US" sz="1600" b="1" i="0" dirty="0">
                <a:solidFill>
                  <a:srgbClr val="FF0000"/>
                </a:solidFill>
                <a:effectLst/>
                <a:latin typeface="Arial" panose="020B0604020202020204" pitchFamily="34" charset="0"/>
                <a:cs typeface="Arial" panose="020B0604020202020204" pitchFamily="34" charset="0"/>
              </a:rPr>
              <a:t>CALL THE HOTLINE!</a:t>
            </a:r>
          </a:p>
        </p:txBody>
      </p:sp>
    </p:spTree>
    <p:extLst>
      <p:ext uri="{BB962C8B-B14F-4D97-AF65-F5344CB8AC3E}">
        <p14:creationId xmlns:p14="http://schemas.microsoft.com/office/powerpoint/2010/main" val="3939639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640080"/>
            <a:ext cx="4688333" cy="3566160"/>
          </a:xfrm>
        </p:spPr>
        <p:txBody>
          <a:bodyPr vert="horz" lIns="91440" tIns="45720" rIns="91440" bIns="45720" rtlCol="0" anchor="b">
            <a:normAutofit/>
          </a:bodyPr>
          <a:lstStyle/>
          <a:p>
            <a:pPr algn="l">
              <a:lnSpc>
                <a:spcPct val="90000"/>
              </a:lnSpc>
            </a:pPr>
            <a:r>
              <a:rPr lang="en-US" sz="4700" b="1" dirty="0"/>
              <a:t>Cyber Risk Management</a:t>
            </a:r>
          </a:p>
        </p:txBody>
      </p:sp>
      <p:pic>
        <p:nvPicPr>
          <p:cNvPr id="8" name="Picture 7" descr="A close-up of a lock&#10;&#10;Description automatically generated">
            <a:extLst>
              <a:ext uri="{FF2B5EF4-FFF2-40B4-BE49-F238E27FC236}">
                <a16:creationId xmlns:a16="http://schemas.microsoft.com/office/drawing/2014/main" id="{29E82903-2A57-C595-378C-3FB45CA899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963" r="33038"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96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vert="horz" lIns="91440" tIns="45720" rIns="91440" bIns="45720" rtlCol="0" anchor="ctr">
            <a:normAutofit/>
          </a:bodyPr>
          <a:lstStyle/>
          <a:p>
            <a:pPr algn="l">
              <a:lnSpc>
                <a:spcPct val="90000"/>
              </a:lnSpc>
            </a:pPr>
            <a:r>
              <a:rPr lang="en-US" sz="2800" b="1" kern="1200" dirty="0">
                <a:solidFill>
                  <a:srgbClr val="FFFFFF"/>
                </a:solidFill>
                <a:latin typeface="Arial" panose="020B0604020202020204" pitchFamily="34" charset="0"/>
                <a:cs typeface="Arial" panose="020B0604020202020204" pitchFamily="34" charset="0"/>
              </a:rPr>
              <a:t>NJSIG’s Minimum Cyber Security Controls</a:t>
            </a:r>
          </a:p>
        </p:txBody>
      </p:sp>
      <p:sp>
        <p:nvSpPr>
          <p:cNvPr id="34"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77E6BAA4-7839-8735-8C52-AE7EB59884B9}"/>
              </a:ext>
            </a:extLst>
          </p:cNvPr>
          <p:cNvSpPr txBox="1"/>
          <p:nvPr/>
        </p:nvSpPr>
        <p:spPr>
          <a:xfrm>
            <a:off x="3124200" y="510381"/>
            <a:ext cx="5238749" cy="5585619"/>
          </a:xfrm>
          <a:prstGeom prst="rect">
            <a:avLst/>
          </a:prstGeom>
        </p:spPr>
        <p:txBody>
          <a:bodyPr vert="horz" lIns="91440" tIns="45720" rIns="91440" bIns="45720" rtlCol="0" anchor="ctr">
            <a:noAutofit/>
          </a:bodyPr>
          <a:lstStyle/>
          <a:p>
            <a:r>
              <a:rPr lang="en-US" sz="1200" dirty="0">
                <a:latin typeface="Arial" panose="020B0604020202020204" pitchFamily="34" charset="0"/>
                <a:cs typeface="Arial" panose="020B0604020202020204" pitchFamily="34" charset="0"/>
              </a:rPr>
              <a:t>NJSIG’s Cyber Security Controls criteria to receive a “Reduced Deductible” per the </a:t>
            </a:r>
            <a:r>
              <a:rPr lang="en-US" sz="1200" dirty="0">
                <a:latin typeface="Arial" panose="020B0604020202020204" pitchFamily="34" charset="0"/>
                <a:cs typeface="Arial" panose="020B0604020202020204" pitchFamily="34" charset="0"/>
                <a:hlinkClick r:id="rId3"/>
              </a:rPr>
              <a:t>“Cyber Liability Fund Memorandum of Coverage”.</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Cyber security controls criteria means:</a:t>
            </a:r>
          </a:p>
          <a:p>
            <a:endParaRPr lang="en-US" sz="1200" dirty="0">
              <a:latin typeface="Arial" panose="020B0604020202020204" pitchFamily="34" charset="0"/>
              <a:cs typeface="Arial" panose="020B0604020202020204" pitchFamily="34" charset="0"/>
            </a:endParaRPr>
          </a:p>
          <a:p>
            <a:pPr marL="40005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Each of the Member’s software, services or devices accessed by the perpetrator at the time of the incident, event or related incidents or events giving rise to a Claim or Loss was protected by at least one layer of </a:t>
            </a:r>
            <a:r>
              <a:rPr lang="en-US" sz="1200" b="1" dirty="0">
                <a:highlight>
                  <a:srgbClr val="FFFF00"/>
                </a:highlight>
                <a:latin typeface="Arial" panose="020B0604020202020204" pitchFamily="34" charset="0"/>
                <a:cs typeface="Arial" panose="020B0604020202020204" pitchFamily="34" charset="0"/>
              </a:rPr>
              <a:t>Multi-factor authentication</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at the time of the incident, event or related incidents or events giving rise to a Claim or Loss; and </a:t>
            </a:r>
          </a:p>
          <a:p>
            <a:pPr marL="400050" indent="-2286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40005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Each of the Member’s devices that were accessed by the perpetrator at the time of the incident, event or related incidents or events giving rise to a Claim or Loss was protected by </a:t>
            </a:r>
            <a:r>
              <a:rPr lang="en-US" sz="1200" b="1" dirty="0">
                <a:highlight>
                  <a:srgbClr val="FFFF00"/>
                </a:highlight>
                <a:latin typeface="Arial" panose="020B0604020202020204" pitchFamily="34" charset="0"/>
                <a:cs typeface="Arial" panose="020B0604020202020204" pitchFamily="34" charset="0"/>
              </a:rPr>
              <a:t>Endpoint protection</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at the time of the incident, event or related incidents or events giving rise to a Claim or Loss; and</a:t>
            </a:r>
          </a:p>
          <a:p>
            <a:pPr marL="400050" indent="-2286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40005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Each of the Member’s employees that unintentionally committed an act that enabled the incident, event or related incidents or events giving rise to a Claim or Loss to occur had received </a:t>
            </a:r>
            <a:r>
              <a:rPr lang="en-US" sz="1200" b="1" dirty="0">
                <a:highlight>
                  <a:srgbClr val="FFFF00"/>
                </a:highlight>
                <a:latin typeface="Arial" panose="020B0604020202020204" pitchFamily="34" charset="0"/>
                <a:cs typeface="Arial" panose="020B0604020202020204" pitchFamily="34" charset="0"/>
              </a:rPr>
              <a:t>Information technology security awareness and training</a:t>
            </a:r>
            <a:r>
              <a:rPr lang="en-US" sz="1200" dirty="0">
                <a:latin typeface="Arial" panose="020B0604020202020204" pitchFamily="34" charset="0"/>
                <a:cs typeface="Arial" panose="020B0604020202020204" pitchFamily="34" charset="0"/>
              </a:rPr>
              <a:t> within one year of the date on which the incident, event or related incidents or events giving rise to a Claim or Loss occurred; and</a:t>
            </a:r>
          </a:p>
          <a:p>
            <a:pPr marL="400050" indent="-2286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40005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The Member maintained </a:t>
            </a:r>
            <a:r>
              <a:rPr lang="en-US" sz="1200" b="1" dirty="0">
                <a:highlight>
                  <a:srgbClr val="FFFF00"/>
                </a:highlight>
                <a:latin typeface="Arial" panose="020B0604020202020204" pitchFamily="34" charset="0"/>
                <a:cs typeface="Arial" panose="020B0604020202020204" pitchFamily="34" charset="0"/>
              </a:rPr>
              <a:t>Weekly data backups </a:t>
            </a:r>
            <a:r>
              <a:rPr lang="en-US" sz="1200" dirty="0">
                <a:highlight>
                  <a:srgbClr val="FFFF00"/>
                </a:highlight>
                <a:latin typeface="Arial" panose="020B0604020202020204" pitchFamily="34" charset="0"/>
                <a:cs typeface="Arial" panose="020B0604020202020204" pitchFamily="34" charset="0"/>
              </a:rPr>
              <a:t>that were </a:t>
            </a:r>
            <a:r>
              <a:rPr lang="en-US" sz="1200" b="1" dirty="0">
                <a:highlight>
                  <a:srgbClr val="FFFF00"/>
                </a:highlight>
                <a:latin typeface="Arial" panose="020B0604020202020204" pitchFamily="34" charset="0"/>
                <a:cs typeface="Arial" panose="020B0604020202020204" pitchFamily="34" charset="0"/>
              </a:rPr>
              <a:t>Air-gapped</a:t>
            </a:r>
            <a:r>
              <a:rPr lang="en-US" sz="1200" dirty="0">
                <a:latin typeface="Arial" panose="020B0604020202020204" pitchFamily="34" charset="0"/>
                <a:cs typeface="Arial" panose="020B0604020202020204" pitchFamily="34" charset="0"/>
              </a:rPr>
              <a:t> from a network connection at the time of the incident, event or related incidents or events giving rise to a Claim or Loss, and the Member had successfully performed a test recovery from these data backups within six months preceding the incident, event or related incidents or events giving rise to a Claim or Loss.</a:t>
            </a:r>
          </a:p>
        </p:txBody>
      </p:sp>
    </p:spTree>
    <p:extLst>
      <p:ext uri="{BB962C8B-B14F-4D97-AF65-F5344CB8AC3E}">
        <p14:creationId xmlns:p14="http://schemas.microsoft.com/office/powerpoint/2010/main" val="1289869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8</a:t>
            </a:fld>
            <a:endParaRPr lang="en-US" dirty="0">
              <a:solidFill>
                <a:prstClr val="black">
                  <a:tint val="7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99648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vert="horz" lIns="91440" tIns="45720" rIns="91440" bIns="45720" rtlCol="0" anchor="ctr">
            <a:normAutofit/>
          </a:bodyPr>
          <a:lstStyle/>
          <a:p>
            <a:pPr algn="l">
              <a:lnSpc>
                <a:spcPct val="90000"/>
              </a:lnSpc>
            </a:pPr>
            <a:r>
              <a:rPr lang="en-US" sz="2800" b="1" kern="1200" dirty="0">
                <a:solidFill>
                  <a:srgbClr val="FFFFFF"/>
                </a:solidFill>
                <a:latin typeface="Arial" panose="020B0604020202020204" pitchFamily="34" charset="0"/>
                <a:cs typeface="Arial" panose="020B0604020202020204" pitchFamily="34" charset="0"/>
              </a:rPr>
              <a:t>Additional Cyber Security Measures</a:t>
            </a:r>
          </a:p>
        </p:txBody>
      </p:sp>
      <p:sp>
        <p:nvSpPr>
          <p:cNvPr id="34"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77E6BAA4-7839-8735-8C52-AE7EB59884B9}"/>
              </a:ext>
            </a:extLst>
          </p:cNvPr>
          <p:cNvSpPr txBox="1"/>
          <p:nvPr/>
        </p:nvSpPr>
        <p:spPr>
          <a:xfrm>
            <a:off x="3124200" y="510381"/>
            <a:ext cx="5238749" cy="5585619"/>
          </a:xfrm>
          <a:prstGeom prst="rect">
            <a:avLst/>
          </a:prstGeom>
        </p:spPr>
        <p:txBody>
          <a:bodyPr vert="horz" lIns="91440" tIns="45720" rIns="91440" bIns="45720" rtlCol="0" anchor="ctr">
            <a:noAutofit/>
          </a:bodyPr>
          <a:lstStyle/>
          <a:p>
            <a:r>
              <a:rPr lang="en-US" sz="12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55E7EB2A-6F29-4F3E-12D1-1844586AC57E}"/>
              </a:ext>
            </a:extLst>
          </p:cNvPr>
          <p:cNvSpPr txBox="1"/>
          <p:nvPr/>
        </p:nvSpPr>
        <p:spPr>
          <a:xfrm>
            <a:off x="3291221" y="279023"/>
            <a:ext cx="5280503" cy="5893921"/>
          </a:xfrm>
          <a:prstGeom prst="rect">
            <a:avLst/>
          </a:prstGeom>
          <a:noFill/>
        </p:spPr>
        <p:txBody>
          <a:bodyPr wrap="square" rtlCol="0">
            <a:spAutoFit/>
          </a:bodyPr>
          <a:lstStyle/>
          <a:p>
            <a:r>
              <a:rPr lang="en-US" dirty="0"/>
              <a:t>The following are additional cyber security measures you district should follow as outlined in the USDOE and CISA’s </a:t>
            </a:r>
            <a:r>
              <a:rPr lang="en-US" dirty="0">
                <a:hlinkClick r:id="rId3"/>
              </a:rPr>
              <a:t>“K-12 Digital Infrastructure Brief: Defensible &amp; Resilient”</a:t>
            </a:r>
            <a:r>
              <a:rPr lang="en-US" dirty="0"/>
              <a:t> report:</a:t>
            </a:r>
          </a:p>
          <a:p>
            <a:endParaRPr lang="en-US" dirty="0"/>
          </a:p>
          <a:p>
            <a:pPr marL="285750" indent="-285750">
              <a:buFont typeface="Wingdings" panose="05000000000000000000" pitchFamily="2" charset="2"/>
              <a:buChar char="Ø"/>
            </a:pPr>
            <a:r>
              <a:rPr lang="en-US" dirty="0"/>
              <a:t>Conduct an Asset Inventory</a:t>
            </a:r>
          </a:p>
          <a:p>
            <a:pPr marL="285750" indent="-285750">
              <a:spcBef>
                <a:spcPts val="600"/>
              </a:spcBef>
              <a:buFont typeface="Wingdings" panose="05000000000000000000" pitchFamily="2" charset="2"/>
              <a:buChar char="Ø"/>
            </a:pPr>
            <a:r>
              <a:rPr lang="en-US" dirty="0"/>
              <a:t>Mitigate Known Exploited Vulnerabilities</a:t>
            </a:r>
          </a:p>
          <a:p>
            <a:pPr marL="285750" indent="-285750">
              <a:spcBef>
                <a:spcPts val="600"/>
              </a:spcBef>
              <a:buFont typeface="Wingdings" panose="05000000000000000000" pitchFamily="2" charset="2"/>
              <a:buChar char="Ø"/>
            </a:pPr>
            <a:r>
              <a:rPr lang="en-US" dirty="0"/>
              <a:t>Manage Vendor and Third-Party Risk in Procurement Process</a:t>
            </a:r>
          </a:p>
          <a:p>
            <a:pPr marL="285750" indent="-285750">
              <a:spcBef>
                <a:spcPts val="600"/>
              </a:spcBef>
              <a:buFont typeface="Wingdings" panose="05000000000000000000" pitchFamily="2" charset="2"/>
              <a:buChar char="Ø"/>
            </a:pPr>
            <a:r>
              <a:rPr lang="en-US" dirty="0"/>
              <a:t>Enforce Minimum Password Strength</a:t>
            </a:r>
          </a:p>
          <a:p>
            <a:pPr marL="285750" indent="-285750">
              <a:spcBef>
                <a:spcPts val="600"/>
              </a:spcBef>
              <a:buFont typeface="Wingdings" panose="05000000000000000000" pitchFamily="2" charset="2"/>
              <a:buChar char="Ø"/>
            </a:pPr>
            <a:r>
              <a:rPr lang="en-US" dirty="0"/>
              <a:t>Develop and Exercise a Cyber Incident Response Plan</a:t>
            </a:r>
          </a:p>
          <a:p>
            <a:pPr marL="285750" indent="-285750">
              <a:spcBef>
                <a:spcPts val="600"/>
              </a:spcBef>
              <a:buFont typeface="Wingdings" panose="05000000000000000000" pitchFamily="2" charset="2"/>
              <a:buChar char="Ø"/>
            </a:pPr>
            <a:r>
              <a:rPr lang="en-US" dirty="0"/>
              <a:t>Join an Information Sharing and Analysis Center (ISAC)</a:t>
            </a:r>
          </a:p>
          <a:p>
            <a:pPr marL="742950" lvl="1" indent="-285750">
              <a:buFont typeface="Courier New" panose="02070309020205020404" pitchFamily="49" charset="0"/>
              <a:buChar char="o"/>
            </a:pPr>
            <a:r>
              <a:rPr lang="en-US" dirty="0">
                <a:hlinkClick r:id="rId4"/>
              </a:rPr>
              <a:t>Multi-State Information Sharing and Analysis Center (MS-ISAC)</a:t>
            </a:r>
            <a:endParaRPr lang="en-US" dirty="0"/>
          </a:p>
          <a:p>
            <a:pPr marL="742950" lvl="1" indent="-285750">
              <a:spcBef>
                <a:spcPts val="600"/>
              </a:spcBef>
              <a:buFont typeface="Courier New" panose="02070309020205020404" pitchFamily="49" charset="0"/>
              <a:buChar char="o"/>
            </a:pPr>
            <a:r>
              <a:rPr lang="en-US" dirty="0">
                <a:hlinkClick r:id="rId5"/>
              </a:rPr>
              <a:t>New Jersey Cybersecurity &amp; Communications Integration Cell (NJCCIC)</a:t>
            </a:r>
            <a:endParaRPr lang="en-US" dirty="0"/>
          </a:p>
          <a:p>
            <a:pPr marL="285750" indent="-285750">
              <a:spcBef>
                <a:spcPts val="600"/>
              </a:spcBef>
              <a:buFont typeface="Wingdings" panose="05000000000000000000" pitchFamily="2" charset="2"/>
              <a:buChar char="Ø"/>
            </a:pPr>
            <a:r>
              <a:rPr lang="en-US" dirty="0"/>
              <a:t>Run a Tabletop Exercise</a:t>
            </a:r>
          </a:p>
        </p:txBody>
      </p:sp>
    </p:spTree>
    <p:extLst>
      <p:ext uri="{BB962C8B-B14F-4D97-AF65-F5344CB8AC3E}">
        <p14:creationId xmlns:p14="http://schemas.microsoft.com/office/powerpoint/2010/main" val="1473997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vert="horz" lIns="91440" tIns="45720" rIns="91440" bIns="45720" rtlCol="0" anchor="ctr">
            <a:normAutofit/>
          </a:bodyPr>
          <a:lstStyle/>
          <a:p>
            <a:pPr algn="l">
              <a:lnSpc>
                <a:spcPct val="90000"/>
              </a:lnSpc>
            </a:pPr>
            <a:r>
              <a:rPr lang="en-US" sz="2800" b="1" kern="1200" dirty="0">
                <a:solidFill>
                  <a:srgbClr val="FFFFFF"/>
                </a:solidFill>
                <a:latin typeface="Arial" panose="020B0604020202020204" pitchFamily="34" charset="0"/>
                <a:cs typeface="Arial" panose="020B0604020202020204" pitchFamily="34" charset="0"/>
              </a:rPr>
              <a:t>Creating a Cyber Incident Response Plan</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77E6BAA4-7839-8735-8C52-AE7EB59884B9}"/>
              </a:ext>
            </a:extLst>
          </p:cNvPr>
          <p:cNvSpPr txBox="1"/>
          <p:nvPr/>
        </p:nvSpPr>
        <p:spPr>
          <a:xfrm>
            <a:off x="3200400" y="223837"/>
            <a:ext cx="5331493" cy="6100763"/>
          </a:xfrm>
          <a:prstGeom prst="rect">
            <a:avLst/>
          </a:prstGeom>
        </p:spPr>
        <p:txBody>
          <a:bodyPr vert="horz" lIns="91440" tIns="45720" rIns="91440" bIns="45720" rtlCol="0" anchor="ctr">
            <a:normAutofit lnSpcReduction="10000"/>
          </a:bodyPr>
          <a:lstStyle/>
          <a:p>
            <a:pPr>
              <a:lnSpc>
                <a:spcPct val="90000"/>
              </a:lnSpc>
              <a:spcBef>
                <a:spcPts val="1200"/>
              </a:spcBef>
            </a:pPr>
            <a:r>
              <a:rPr lang="en-US" sz="1600" dirty="0"/>
              <a:t>Effective cyber incident response planning requires coordination across a district. A solid response plan should outline:</a:t>
            </a:r>
          </a:p>
          <a:p>
            <a:pPr marL="285750" indent="-228600">
              <a:lnSpc>
                <a:spcPct val="90000"/>
              </a:lnSpc>
              <a:spcBef>
                <a:spcPts val="1800"/>
              </a:spcBef>
              <a:buFont typeface="Arial" panose="020B0604020202020204" pitchFamily="34" charset="0"/>
              <a:buChar char="•"/>
            </a:pPr>
            <a:r>
              <a:rPr lang="en-US" sz="1600" dirty="0"/>
              <a:t>Who is part of the cyber incident response team (e.g., administration, IT specialists, legal experts, media professionals and HR leaders) </a:t>
            </a:r>
          </a:p>
          <a:p>
            <a:pPr marL="285750" indent="-228600">
              <a:lnSpc>
                <a:spcPct val="90000"/>
              </a:lnSpc>
              <a:spcBef>
                <a:spcPts val="1200"/>
              </a:spcBef>
              <a:buFont typeface="Arial" panose="020B0604020202020204" pitchFamily="34" charset="0"/>
              <a:buChar char="•"/>
            </a:pPr>
            <a:r>
              <a:rPr lang="en-US" sz="1600" dirty="0"/>
              <a:t>What roles and responsibilities each member of the response team must uphold during an incident </a:t>
            </a:r>
          </a:p>
          <a:p>
            <a:pPr marL="285750" indent="-228600">
              <a:lnSpc>
                <a:spcPct val="90000"/>
              </a:lnSpc>
              <a:spcBef>
                <a:spcPts val="1200"/>
              </a:spcBef>
              <a:buFont typeface="Arial" panose="020B0604020202020204" pitchFamily="34" charset="0"/>
              <a:buChar char="•"/>
            </a:pPr>
            <a:r>
              <a:rPr lang="en-US" sz="1600" dirty="0"/>
              <a:t>What the district’s key functions are, and how these operations will continue throughout an incident </a:t>
            </a:r>
          </a:p>
          <a:p>
            <a:pPr marL="285750" indent="-228600">
              <a:lnSpc>
                <a:spcPct val="90000"/>
              </a:lnSpc>
              <a:spcBef>
                <a:spcPts val="1200"/>
              </a:spcBef>
              <a:buFont typeface="Arial" panose="020B0604020202020204" pitchFamily="34" charset="0"/>
              <a:buChar char="•"/>
            </a:pPr>
            <a:r>
              <a:rPr lang="en-US" sz="1600" dirty="0"/>
              <a:t>How critical workplace decisions will be made during an incident </a:t>
            </a:r>
          </a:p>
          <a:p>
            <a:pPr marL="285750" indent="-228600">
              <a:lnSpc>
                <a:spcPct val="90000"/>
              </a:lnSpc>
              <a:spcBef>
                <a:spcPts val="1200"/>
              </a:spcBef>
              <a:buFont typeface="Arial" panose="020B0604020202020204" pitchFamily="34" charset="0"/>
              <a:buChar char="•"/>
            </a:pPr>
            <a:r>
              <a:rPr lang="en-US" sz="1600" dirty="0"/>
              <a:t>When and how stakeholders and the public (if necessary) should be informed of an incident </a:t>
            </a:r>
          </a:p>
          <a:p>
            <a:pPr marL="285750" indent="-228600">
              <a:lnSpc>
                <a:spcPct val="90000"/>
              </a:lnSpc>
              <a:spcBef>
                <a:spcPts val="1200"/>
              </a:spcBef>
              <a:buFont typeface="Arial" panose="020B0604020202020204" pitchFamily="34" charset="0"/>
              <a:buChar char="•"/>
            </a:pPr>
            <a:r>
              <a:rPr lang="en-US" sz="1600" dirty="0"/>
              <a:t>Which federal, state and local regulations the district must follow when responding to an incident (e.g., reporting protocols) </a:t>
            </a:r>
          </a:p>
          <a:p>
            <a:pPr marL="285750" indent="-228600">
              <a:lnSpc>
                <a:spcPct val="90000"/>
              </a:lnSpc>
              <a:spcBef>
                <a:spcPts val="1200"/>
              </a:spcBef>
              <a:buFont typeface="Arial" panose="020B0604020202020204" pitchFamily="34" charset="0"/>
              <a:buChar char="•"/>
            </a:pPr>
            <a:r>
              <a:rPr lang="en-US" sz="1600" dirty="0"/>
              <a:t>When and how the company should seek assistance from additional parties to help recover from an incident (e.g., law enforcement and insurance professionals) </a:t>
            </a:r>
          </a:p>
          <a:p>
            <a:pPr marL="285750" indent="-228600">
              <a:lnSpc>
                <a:spcPct val="90000"/>
              </a:lnSpc>
              <a:spcBef>
                <a:spcPts val="1200"/>
              </a:spcBef>
              <a:buFont typeface="Arial" panose="020B0604020202020204" pitchFamily="34" charset="0"/>
              <a:buChar char="•"/>
            </a:pPr>
            <a:r>
              <a:rPr lang="en-US" sz="1600" dirty="0"/>
              <a:t>How an incident will be investigated, and what forensic activities will be leveraged to identify the cause and prevent future incidents</a:t>
            </a:r>
          </a:p>
        </p:txBody>
      </p:sp>
    </p:spTree>
    <p:extLst>
      <p:ext uri="{BB962C8B-B14F-4D97-AF65-F5344CB8AC3E}">
        <p14:creationId xmlns:p14="http://schemas.microsoft.com/office/powerpoint/2010/main" val="29290847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82</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56DBFEEE-374B-4FCB-AFE9-92A88EA8CBEF}"/>
              </a:ext>
            </a:extLst>
          </p:cNvPr>
          <p:cNvSpPr/>
          <p:nvPr/>
        </p:nvSpPr>
        <p:spPr>
          <a:xfrm>
            <a:off x="0" y="0"/>
            <a:ext cx="9144000" cy="6858000"/>
          </a:xfrm>
          <a:prstGeom prst="rect">
            <a:avLst/>
          </a:prstGeom>
          <a:solidFill>
            <a:srgbClr val="495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06DFB094-8203-4191-8448-B98DC061288D}"/>
              </a:ext>
            </a:extLst>
          </p:cNvPr>
          <p:cNvSpPr/>
          <p:nvPr/>
        </p:nvSpPr>
        <p:spPr>
          <a:xfrm rot="5400000">
            <a:off x="491544" y="-491543"/>
            <a:ext cx="4941194" cy="592428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7B18C2C-2149-441C-8C3A-DD7C6247A0D7}"/>
              </a:ext>
            </a:extLst>
          </p:cNvPr>
          <p:cNvSpPr/>
          <p:nvPr/>
        </p:nvSpPr>
        <p:spPr>
          <a:xfrm>
            <a:off x="0" y="3773510"/>
            <a:ext cx="3713408" cy="3084490"/>
          </a:xfrm>
          <a:prstGeom prst="rtTriangle">
            <a:avLst/>
          </a:prstGeom>
          <a:solidFill>
            <a:srgbClr val="FCD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468B7A-D0F3-4BD3-B80D-7064FBA87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90"/>
            <a:ext cx="2245217" cy="884191"/>
          </a:xfrm>
          <a:prstGeom prst="rect">
            <a:avLst/>
          </a:prstGeom>
        </p:spPr>
      </p:pic>
      <p:pic>
        <p:nvPicPr>
          <p:cNvPr id="11" name="Picture 10">
            <a:extLst>
              <a:ext uri="{FF2B5EF4-FFF2-40B4-BE49-F238E27FC236}">
                <a16:creationId xmlns:a16="http://schemas.microsoft.com/office/drawing/2014/main" id="{3CBD32C1-D893-4D49-8067-35620B3C0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7" y="1104986"/>
            <a:ext cx="2050603" cy="1182422"/>
          </a:xfrm>
          <a:prstGeom prst="rect">
            <a:avLst/>
          </a:prstGeom>
        </p:spPr>
      </p:pic>
      <p:pic>
        <p:nvPicPr>
          <p:cNvPr id="13" name="Picture 12">
            <a:extLst>
              <a:ext uri="{FF2B5EF4-FFF2-40B4-BE49-F238E27FC236}">
                <a16:creationId xmlns:a16="http://schemas.microsoft.com/office/drawing/2014/main" id="{75C22A20-42E5-4C71-8EBD-8E76FB4F8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29" y="2004810"/>
            <a:ext cx="1167957" cy="1648495"/>
          </a:xfrm>
          <a:prstGeom prst="rect">
            <a:avLst/>
          </a:prstGeom>
        </p:spPr>
      </p:pic>
      <p:cxnSp>
        <p:nvCxnSpPr>
          <p:cNvPr id="15" name="Straight Connector 14">
            <a:extLst>
              <a:ext uri="{FF2B5EF4-FFF2-40B4-BE49-F238E27FC236}">
                <a16:creationId xmlns:a16="http://schemas.microsoft.com/office/drawing/2014/main" id="{6C54EBB4-981E-4577-91A1-C4B358EDFC6E}"/>
              </a:ext>
            </a:extLst>
          </p:cNvPr>
          <p:cNvCxnSpPr/>
          <p:nvPr/>
        </p:nvCxnSpPr>
        <p:spPr>
          <a:xfrm>
            <a:off x="6138930" y="1330823"/>
            <a:ext cx="3005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62BBA3-C45C-454A-8ED6-32B94FF986D9}"/>
              </a:ext>
            </a:extLst>
          </p:cNvPr>
          <p:cNvSpPr txBox="1"/>
          <p:nvPr/>
        </p:nvSpPr>
        <p:spPr>
          <a:xfrm>
            <a:off x="7332558" y="989171"/>
            <a:ext cx="1585883" cy="369332"/>
          </a:xfrm>
          <a:prstGeom prst="rect">
            <a:avLst/>
          </a:prstGeom>
          <a:noFill/>
        </p:spPr>
        <p:txBody>
          <a:bodyPr wrap="none" rtlCol="0">
            <a:spAutoFit/>
          </a:bodyPr>
          <a:lstStyle/>
          <a:p>
            <a:r>
              <a:rPr lang="en-US" dirty="0">
                <a:solidFill>
                  <a:schemeClr val="bg1"/>
                </a:solidFill>
              </a:rPr>
              <a:t>PRESENTATION</a:t>
            </a:r>
          </a:p>
        </p:txBody>
      </p:sp>
      <p:sp>
        <p:nvSpPr>
          <p:cNvPr id="17" name="TextBox 16">
            <a:extLst>
              <a:ext uri="{FF2B5EF4-FFF2-40B4-BE49-F238E27FC236}">
                <a16:creationId xmlns:a16="http://schemas.microsoft.com/office/drawing/2014/main" id="{ADCCAD28-BA23-4B65-8597-982B89F9BA61}"/>
              </a:ext>
            </a:extLst>
          </p:cNvPr>
          <p:cNvSpPr txBox="1"/>
          <p:nvPr/>
        </p:nvSpPr>
        <p:spPr>
          <a:xfrm>
            <a:off x="3555252" y="2566850"/>
            <a:ext cx="5487400" cy="1754326"/>
          </a:xfrm>
          <a:prstGeom prst="rect">
            <a:avLst/>
          </a:prstGeom>
          <a:noFill/>
        </p:spPr>
        <p:txBody>
          <a:bodyPr wrap="none" rtlCol="0">
            <a:spAutoFit/>
          </a:bodyPr>
          <a:lstStyle/>
          <a:p>
            <a:pPr algn="r"/>
            <a:r>
              <a:rPr lang="en-US" sz="5400" dirty="0">
                <a:solidFill>
                  <a:schemeClr val="bg1"/>
                </a:solidFill>
              </a:rPr>
              <a:t>INSURING SCHOOL</a:t>
            </a:r>
          </a:p>
          <a:p>
            <a:pPr algn="r"/>
            <a:r>
              <a:rPr lang="en-US" sz="5400" dirty="0">
                <a:solidFill>
                  <a:schemeClr val="bg1"/>
                </a:solidFill>
              </a:rPr>
              <a:t>DISTRICTS 101</a:t>
            </a:r>
          </a:p>
        </p:txBody>
      </p:sp>
      <p:pic>
        <p:nvPicPr>
          <p:cNvPr id="14" name="Picture 13" descr="C:\Users\lschilling\Desktop\school1.png">
            <a:extLst>
              <a:ext uri="{FF2B5EF4-FFF2-40B4-BE49-F238E27FC236}">
                <a16:creationId xmlns:a16="http://schemas.microsoft.com/office/drawing/2014/main" id="{FBE3117D-B34C-4654-B6D3-2A17041017E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1767"/>
          <a:stretch/>
        </p:blipFill>
        <p:spPr bwMode="auto">
          <a:xfrm>
            <a:off x="5239277" y="4710494"/>
            <a:ext cx="3252829" cy="210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2593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822700"/>
            <a:ext cx="91440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 r="1563"/>
          <a:stretch/>
        </p:blipFill>
        <p:spPr bwMode="auto">
          <a:xfrm>
            <a:off x="0" y="0"/>
            <a:ext cx="9144000" cy="3013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888" y="2438400"/>
            <a:ext cx="9336088" cy="2011362"/>
          </a:xfrm>
        </p:spPr>
        <p:txBody>
          <a:bodyPr>
            <a:noAutofit/>
          </a:bodyPr>
          <a:lstStyle/>
          <a:p>
            <a:r>
              <a:rPr lang="en-US" sz="9000" b="1" dirty="0">
                <a:solidFill>
                  <a:schemeClr val="tx1">
                    <a:lumMod val="65000"/>
                    <a:lumOff val="35000"/>
                  </a:schemeClr>
                </a:solidFill>
                <a:latin typeface="Arial Black" panose="020B0A04020102020204" pitchFamily="34" charset="0"/>
              </a:rPr>
              <a:t>VS.</a:t>
            </a:r>
          </a:p>
        </p:txBody>
      </p:sp>
      <p:pic>
        <p:nvPicPr>
          <p:cNvPr id="7" name="Picture 6" descr="C:\Users\lschilling\Desktop\NJSIG Logo\logo.png">
            <a:extLst>
              <a:ext uri="{FF2B5EF4-FFF2-40B4-BE49-F238E27FC236}">
                <a16:creationId xmlns:a16="http://schemas.microsoft.com/office/drawing/2014/main" id="{316385EC-3946-F4C1-45A0-D08A6E6126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154881"/>
            <a:ext cx="1524000"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41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991" y="2666999"/>
            <a:ext cx="9171992" cy="3200401"/>
          </a:xfrm>
          <a:prstGeom prst="rect">
            <a:avLst/>
          </a:prstGeom>
          <a:solidFill>
            <a:srgbClr val="385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0"/>
            <a:ext cx="9144000" cy="1143000"/>
          </a:xfrm>
        </p:spPr>
        <p:txBody>
          <a:bodyPr>
            <a:normAutofit/>
          </a:bodyPr>
          <a:lstStyle/>
          <a:p>
            <a:r>
              <a:rPr lang="en-US" sz="4800" b="1" dirty="0">
                <a:solidFill>
                  <a:schemeClr val="accent6">
                    <a:lumMod val="75000"/>
                  </a:schemeClr>
                </a:solidFill>
              </a:rPr>
              <a:t>Types of Insurance</a:t>
            </a:r>
          </a:p>
        </p:txBody>
      </p:sp>
      <p:sp>
        <p:nvSpPr>
          <p:cNvPr id="3" name="Content Placeholder 2"/>
          <p:cNvSpPr>
            <a:spLocks noGrp="1"/>
          </p:cNvSpPr>
          <p:nvPr>
            <p:ph idx="1"/>
          </p:nvPr>
        </p:nvSpPr>
        <p:spPr>
          <a:xfrm>
            <a:off x="838200" y="1529746"/>
            <a:ext cx="7467600" cy="846500"/>
          </a:xfrm>
        </p:spPr>
        <p:txBody>
          <a:bodyPr>
            <a:noAutofit/>
          </a:bodyPr>
          <a:lstStyle/>
          <a:p>
            <a:pPr marL="0" indent="0" algn="just">
              <a:buNone/>
            </a:pPr>
            <a:r>
              <a:rPr lang="en-US" sz="2400" dirty="0">
                <a:solidFill>
                  <a:srgbClr val="17375E"/>
                </a:solidFill>
                <a:latin typeface="Arial" panose="020B0604020202020204" pitchFamily="34" charset="0"/>
                <a:cs typeface="Arial" panose="020B0604020202020204" pitchFamily="34" charset="0"/>
              </a:rPr>
              <a:t>Generally, the market for insurance for public schools can be divided into two broad segments:</a:t>
            </a:r>
          </a:p>
          <a:p>
            <a:pPr algn="just"/>
            <a:endParaRPr lang="en-US" sz="300" dirty="0">
              <a:solidFill>
                <a:srgbClr val="17375E"/>
              </a:solidFill>
            </a:endParaRPr>
          </a:p>
          <a:p>
            <a:pPr lvl="2" algn="just"/>
            <a:endParaRPr lang="en-US" sz="1600" dirty="0">
              <a:solidFill>
                <a:srgbClr val="17375E"/>
              </a:solidFill>
            </a:endParaRPr>
          </a:p>
        </p:txBody>
      </p:sp>
      <p:pic>
        <p:nvPicPr>
          <p:cNvPr id="4"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34198" y="2788254"/>
            <a:ext cx="4572000" cy="2769989"/>
          </a:xfrm>
          <a:prstGeom prst="rect">
            <a:avLst/>
          </a:prstGeom>
        </p:spPr>
        <p:txBody>
          <a:bodyPr>
            <a:spAutoFit/>
          </a:bodyPr>
          <a:lstStyle/>
          <a:p>
            <a:pPr lvl="1" algn="just"/>
            <a:r>
              <a:rPr lang="en-US" sz="2800" b="1" u="sng" dirty="0">
                <a:solidFill>
                  <a:schemeClr val="bg1"/>
                </a:solidFill>
                <a:latin typeface="Arial" panose="020B0604020202020204" pitchFamily="34" charset="0"/>
                <a:cs typeface="Arial" panose="020B0604020202020204" pitchFamily="34" charset="0"/>
              </a:rPr>
              <a:t>Property and Casualty:</a:t>
            </a:r>
          </a:p>
          <a:p>
            <a:pPr marL="858838" lvl="2" indent="-285750" algn="just">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858838" lvl="2"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Workers’ Compensation</a:t>
            </a:r>
          </a:p>
          <a:p>
            <a:pPr marL="858838" lvl="2"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Commercial General Liability</a:t>
            </a:r>
          </a:p>
          <a:p>
            <a:pPr marL="858838" lvl="2"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Commercial Auto Liability</a:t>
            </a:r>
          </a:p>
          <a:p>
            <a:pPr marL="858838" lvl="2"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School Board Leader Liability</a:t>
            </a:r>
          </a:p>
          <a:p>
            <a:pPr marL="858838" lvl="2"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Property</a:t>
            </a:r>
          </a:p>
          <a:p>
            <a:pPr marL="858838" lvl="2"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Cyber</a:t>
            </a:r>
          </a:p>
          <a:p>
            <a:pPr marL="858838" lvl="3"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And more…</a:t>
            </a:r>
          </a:p>
        </p:txBody>
      </p:sp>
      <p:sp>
        <p:nvSpPr>
          <p:cNvPr id="6" name="Rectangle 5"/>
          <p:cNvSpPr/>
          <p:nvPr/>
        </p:nvSpPr>
        <p:spPr>
          <a:xfrm>
            <a:off x="-28372" y="2930614"/>
            <a:ext cx="4572000" cy="1908215"/>
          </a:xfrm>
          <a:prstGeom prst="rect">
            <a:avLst/>
          </a:prstGeom>
        </p:spPr>
        <p:txBody>
          <a:bodyPr>
            <a:spAutoFit/>
          </a:bodyPr>
          <a:lstStyle/>
          <a:p>
            <a:pPr lvl="1" algn="just"/>
            <a:r>
              <a:rPr lang="en-US" sz="2800" b="1" u="sng" dirty="0">
                <a:solidFill>
                  <a:schemeClr val="bg1"/>
                </a:solidFill>
                <a:latin typeface="Arial" panose="020B0604020202020204" pitchFamily="34" charset="0"/>
                <a:cs typeface="Arial" panose="020B0604020202020204" pitchFamily="34" charset="0"/>
              </a:rPr>
              <a:t>Employee Benefits:</a:t>
            </a:r>
          </a:p>
          <a:p>
            <a:pPr marL="914400" lvl="1" indent="-285750" algn="just">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914400" lvl="1"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Medical/Health</a:t>
            </a:r>
          </a:p>
          <a:p>
            <a:pPr marL="914400" lvl="1"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Prescription</a:t>
            </a:r>
          </a:p>
          <a:p>
            <a:pPr marL="914400" lvl="1"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Dental</a:t>
            </a:r>
          </a:p>
          <a:p>
            <a:pPr marL="914400" lvl="1" indent="-285750" algn="jus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Vision</a:t>
            </a:r>
          </a:p>
        </p:txBody>
      </p:sp>
      <p:cxnSp>
        <p:nvCxnSpPr>
          <p:cNvPr id="9" name="Straight Connector 8"/>
          <p:cNvCxnSpPr>
            <a:stCxn id="7" idx="0"/>
            <a:endCxn id="7" idx="2"/>
          </p:cNvCxnSpPr>
          <p:nvPr/>
        </p:nvCxnSpPr>
        <p:spPr>
          <a:xfrm>
            <a:off x="4558005" y="2666999"/>
            <a:ext cx="0" cy="3200401"/>
          </a:xfrm>
          <a:prstGeom prst="line">
            <a:avLst/>
          </a:prstGeom>
          <a:ln w="57150">
            <a:solidFill>
              <a:srgbClr val="ED7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889" y="4252903"/>
            <a:ext cx="885569" cy="14900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9746" y="4122493"/>
            <a:ext cx="1063754" cy="1588011"/>
          </a:xfrm>
          <a:prstGeom prst="rect">
            <a:avLst/>
          </a:prstGeom>
        </p:spPr>
      </p:pic>
    </p:spTree>
    <p:extLst>
      <p:ext uri="{BB962C8B-B14F-4D97-AF65-F5344CB8AC3E}">
        <p14:creationId xmlns:p14="http://schemas.microsoft.com/office/powerpoint/2010/main" val="670775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1320800"/>
          </a:xfrm>
        </p:spPr>
        <p:txBody>
          <a:bodyPr>
            <a:noAutofit/>
          </a:bodyPr>
          <a:lstStyle/>
          <a:p>
            <a:r>
              <a:rPr lang="en-US" sz="3600" b="1" kern="1000" dirty="0">
                <a:solidFill>
                  <a:schemeClr val="accent6">
                    <a:lumMod val="75000"/>
                  </a:schemeClr>
                </a:solidFill>
              </a:rPr>
              <a:t>Employee Benefits vs. Property and Casualty</a:t>
            </a:r>
          </a:p>
        </p:txBody>
      </p:sp>
      <p:pic>
        <p:nvPicPr>
          <p:cNvPr id="8"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lschilling\Desktop\school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1767"/>
          <a:stretch/>
        </p:blipFill>
        <p:spPr bwMode="auto">
          <a:xfrm>
            <a:off x="50800" y="2543470"/>
            <a:ext cx="6959600" cy="431452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667000" y="1219200"/>
            <a:ext cx="6248400" cy="3810000"/>
          </a:xfrm>
        </p:spPr>
        <p:txBody>
          <a:bodyPr>
            <a:normAutofit/>
          </a:bodyPr>
          <a:lstStyle/>
          <a:p>
            <a:pPr marL="0" indent="0">
              <a:buNone/>
            </a:pPr>
            <a:r>
              <a:rPr lang="en-US" sz="2000" b="1" dirty="0">
                <a:solidFill>
                  <a:schemeClr val="tx2">
                    <a:lumMod val="75000"/>
                  </a:schemeClr>
                </a:solidFill>
                <a:latin typeface="Arial" panose="020B0604020202020204" pitchFamily="34" charset="0"/>
                <a:cs typeface="Arial" panose="020B0604020202020204" pitchFamily="34" charset="0"/>
              </a:rPr>
              <a:t>Hypothetical school budget = $125,000,000</a:t>
            </a:r>
          </a:p>
          <a:p>
            <a:pPr lvl="1">
              <a:spcBef>
                <a:spcPts val="1200"/>
              </a:spcBef>
            </a:pPr>
            <a:r>
              <a:rPr lang="en-US" sz="1800" b="1" dirty="0">
                <a:solidFill>
                  <a:schemeClr val="tx2">
                    <a:lumMod val="75000"/>
                  </a:schemeClr>
                </a:solidFill>
                <a:latin typeface="Arial" panose="020B0604020202020204" pitchFamily="34" charset="0"/>
                <a:cs typeface="Arial" panose="020B0604020202020204" pitchFamily="34" charset="0"/>
              </a:rPr>
              <a:t>Employee Benefits = $12,000,000 (less than 10%)</a:t>
            </a:r>
          </a:p>
          <a:p>
            <a:pPr lvl="1"/>
            <a:endParaRPr lang="en-US" sz="1000" b="1" dirty="0">
              <a:solidFill>
                <a:schemeClr val="tx2">
                  <a:lumMod val="75000"/>
                </a:schemeClr>
              </a:solidFill>
              <a:latin typeface="Arial" panose="020B0604020202020204" pitchFamily="34" charset="0"/>
              <a:cs typeface="Arial" panose="020B0604020202020204" pitchFamily="34" charset="0"/>
            </a:endParaRPr>
          </a:p>
          <a:p>
            <a:pPr lvl="1"/>
            <a:r>
              <a:rPr lang="en-US" sz="1800" b="1" dirty="0">
                <a:solidFill>
                  <a:schemeClr val="tx2">
                    <a:lumMod val="75000"/>
                  </a:schemeClr>
                </a:solidFill>
                <a:latin typeface="Arial" panose="020B0604020202020204" pitchFamily="34" charset="0"/>
                <a:cs typeface="Arial" panose="020B0604020202020204" pitchFamily="34" charset="0"/>
              </a:rPr>
              <a:t>Property &amp; Casualty = $1,000,000 (less than 1%)</a:t>
            </a:r>
          </a:p>
          <a:p>
            <a:pPr lvl="2"/>
            <a:r>
              <a:rPr lang="en-US" sz="1600" b="1" i="1" dirty="0">
                <a:solidFill>
                  <a:srgbClr val="FF0000"/>
                </a:solidFill>
                <a:latin typeface="Arial" panose="020B0604020202020204" pitchFamily="34" charset="0"/>
                <a:cs typeface="Arial" panose="020B0604020202020204" pitchFamily="34" charset="0"/>
              </a:rPr>
              <a:t>On average, your Workers’ Compensation insurance is approximately 50% of your P&amp;C insurance costs </a:t>
            </a:r>
          </a:p>
          <a:p>
            <a:pPr marL="457200" lvl="1" indent="0">
              <a:buNone/>
            </a:pPr>
            <a:endParaRPr lang="en-US" sz="1800" dirty="0"/>
          </a:p>
        </p:txBody>
      </p:sp>
    </p:spTree>
    <p:extLst>
      <p:ext uri="{BB962C8B-B14F-4D97-AF65-F5344CB8AC3E}">
        <p14:creationId xmlns:p14="http://schemas.microsoft.com/office/powerpoint/2010/main" val="37221080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a:solidFill>
                  <a:schemeClr val="accent6">
                    <a:lumMod val="75000"/>
                  </a:schemeClr>
                </a:solidFill>
              </a:rPr>
              <a:t>Commercial Insurance Distribution</a:t>
            </a:r>
          </a:p>
        </p:txBody>
      </p:sp>
      <p:pic>
        <p:nvPicPr>
          <p:cNvPr id="4"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 y="1371600"/>
            <a:ext cx="8382000" cy="4679230"/>
          </a:xfrm>
          <a:prstGeom prst="rect">
            <a:avLst/>
          </a:prstGeom>
        </p:spPr>
        <p:txBody>
          <a:bodyPr wrap="square">
            <a:spAutoFit/>
          </a:bodyPr>
          <a:lstStyle/>
          <a:p>
            <a:pPr marL="342900" marR="0" lvl="0" indent="-342900" algn="just" defTabSz="939800" fontAlgn="base">
              <a:lnSpc>
                <a:spcPct val="90000"/>
              </a:lnSpc>
              <a:spcBef>
                <a:spcPts val="0"/>
              </a:spcBef>
              <a:spcAft>
                <a:spcPts val="0"/>
              </a:spcAft>
              <a:buClr>
                <a:srgbClr val="17375E"/>
              </a:buClr>
              <a:buSzPts val="2200"/>
              <a:buFont typeface="Arial" panose="020B0604020202020204" pitchFamily="34" charset="0"/>
              <a:buChar char="•"/>
            </a:pPr>
            <a:r>
              <a:rPr lang="en-US" dirty="0">
                <a:solidFill>
                  <a:srgbClr val="17375E"/>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Commercial insurance is typically placed with insurance companies using a licensed professional insurance broker.</a:t>
            </a:r>
          </a:p>
          <a:p>
            <a:pPr marL="342900" marR="0" lvl="0" indent="-342900" algn="just" defTabSz="939800" fontAlgn="base">
              <a:lnSpc>
                <a:spcPct val="90000"/>
              </a:lnSpc>
              <a:spcBef>
                <a:spcPts val="0"/>
              </a:spcBef>
              <a:spcAft>
                <a:spcPts val="0"/>
              </a:spcAft>
              <a:buClr>
                <a:srgbClr val="17375E"/>
              </a:buClr>
              <a:buSzPts val="2200"/>
              <a:buFont typeface="Arial" panose="020B0604020202020204" pitchFamily="34" charset="0"/>
              <a:buChar char="•"/>
            </a:pPr>
            <a:endParaRPr lang="en-US" dirty="0">
              <a:solidFill>
                <a:srgbClr val="17375E"/>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just" defTabSz="939800" fontAlgn="base">
              <a:lnSpc>
                <a:spcPct val="90000"/>
              </a:lnSpc>
              <a:spcBef>
                <a:spcPts val="0"/>
              </a:spcBef>
              <a:spcAft>
                <a:spcPts val="0"/>
              </a:spcAft>
              <a:buClr>
                <a:srgbClr val="17375E"/>
              </a:buClr>
              <a:buSzPts val="2200"/>
              <a:buFont typeface="Arial" panose="020B0604020202020204" pitchFamily="34" charset="0"/>
              <a:buChar char="•"/>
            </a:pPr>
            <a:r>
              <a:rPr lang="en-US" dirty="0">
                <a:solidFill>
                  <a:srgbClr val="17375E"/>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Brokers offer varying degrees of expertise and can offer the ability to access insurers and provide risk management services.</a:t>
            </a:r>
            <a:endParaRPr lang="en-US" sz="105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algn="just" defTabSz="939800">
              <a:lnSpc>
                <a:spcPct val="90000"/>
              </a:lnSpc>
              <a:spcBef>
                <a:spcPts val="0"/>
              </a:spcBef>
              <a:spcAft>
                <a:spcPts val="0"/>
              </a:spcAft>
            </a:pPr>
            <a:r>
              <a:rPr lang="en-US" dirty="0">
                <a:solidFill>
                  <a:srgbClr val="000000"/>
                </a:solidFill>
                <a:latin typeface="Calibri" panose="020F0502020204030204" pitchFamily="34" charset="0"/>
                <a:ea typeface="Calibri" panose="020F0502020204030204" pitchFamily="34" charset="0"/>
              </a:rPr>
              <a:t> </a:t>
            </a:r>
            <a:endParaRPr lang="en-US" sz="1050" dirty="0">
              <a:solidFill>
                <a:srgbClr val="000000"/>
              </a:solidFill>
              <a:latin typeface="Calibri" panose="020F0502020204030204" pitchFamily="34" charset="0"/>
              <a:ea typeface="Calibri" panose="020F0502020204030204" pitchFamily="34" charset="0"/>
            </a:endParaRPr>
          </a:p>
          <a:p>
            <a:pPr marL="342900" marR="483870" lvl="0" indent="-342900" algn="just" defTabSz="939800" fontAlgn="base">
              <a:lnSpc>
                <a:spcPct val="90000"/>
              </a:lnSpc>
              <a:spcBef>
                <a:spcPts val="0"/>
              </a:spcBef>
              <a:spcAft>
                <a:spcPts val="0"/>
              </a:spcAft>
              <a:buClr>
                <a:srgbClr val="17375E"/>
              </a:buClr>
              <a:buSzPts val="2200"/>
              <a:buFont typeface="Arial" panose="020B0604020202020204" pitchFamily="34" charset="0"/>
              <a:buChar char="•"/>
            </a:pPr>
            <a:r>
              <a:rPr lang="en-US" dirty="0">
                <a:solidFill>
                  <a:srgbClr val="17375E"/>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Many individuals, business and organizations choose to use insurance brokers:</a:t>
            </a:r>
            <a:endParaRPr lang="en-US" sz="105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857250" marR="483870" algn="just" defTabSz="939800">
              <a:lnSpc>
                <a:spcPct val="90000"/>
              </a:lnSpc>
              <a:spcBef>
                <a:spcPts val="0"/>
              </a:spcBef>
              <a:spcAft>
                <a:spcPts val="0"/>
              </a:spcAft>
            </a:pPr>
            <a:r>
              <a:rPr lang="en-US" dirty="0">
                <a:solidFill>
                  <a:srgbClr val="000000"/>
                </a:solidFill>
                <a:latin typeface="Calibri" panose="020F0502020204030204" pitchFamily="34" charset="0"/>
                <a:ea typeface="Calibri" panose="020F0502020204030204" pitchFamily="34" charset="0"/>
              </a:rPr>
              <a:t> </a:t>
            </a:r>
            <a:endParaRPr lang="en-US" sz="1050" dirty="0">
              <a:solidFill>
                <a:srgbClr val="000000"/>
              </a:solidFill>
              <a:latin typeface="Calibri" panose="020F0502020204030204" pitchFamily="34" charset="0"/>
              <a:ea typeface="Calibri" panose="020F0502020204030204" pitchFamily="34" charset="0"/>
            </a:endParaRPr>
          </a:p>
          <a:p>
            <a:pPr marL="800100" marR="483870" lvl="1" indent="-342900" algn="just" defTabSz="939800" fontAlgn="base">
              <a:lnSpc>
                <a:spcPct val="90000"/>
              </a:lnSpc>
              <a:buClr>
                <a:srgbClr val="17375E"/>
              </a:buClr>
              <a:buSzPts val="2200"/>
              <a:buFont typeface="Arial" panose="020B0604020202020204" pitchFamily="34" charset="0"/>
              <a:buChar char="•"/>
            </a:pPr>
            <a:r>
              <a:rPr lang="en-US" dirty="0">
                <a:solidFill>
                  <a:srgbClr val="17375E"/>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The most recent report by the Insurance Information Institute shows that 76.8% of commercial insurance is placed using a broker (agency) while 22.4% of placements were direct with the insurer while 0.9% of placements were made using u</a:t>
            </a:r>
            <a:r>
              <a:rPr lang="en-US" dirty="0">
                <a:solidFill>
                  <a:srgbClr val="17375E"/>
                </a:solidFill>
                <a:uFill>
                  <a:solidFill>
                    <a:srgbClr val="000000"/>
                  </a:solidFill>
                </a:uFill>
                <a:latin typeface="Arial" panose="020B0604020202020204" pitchFamily="34" charset="0"/>
                <a:cs typeface="Arial" panose="020B0604020202020204" pitchFamily="34" charset="0"/>
              </a:rPr>
              <a:t>nspecified distribution channels.</a:t>
            </a:r>
          </a:p>
          <a:p>
            <a:pPr marR="483870" lvl="1" algn="just" defTabSz="939800" fontAlgn="base">
              <a:spcBef>
                <a:spcPts val="800"/>
              </a:spcBef>
              <a:buClr>
                <a:srgbClr val="17375E"/>
              </a:buClr>
              <a:buSzPts val="2200"/>
            </a:pPr>
            <a:r>
              <a:rPr lang="en-US" sz="1600" i="1" dirty="0">
                <a:solidFill>
                  <a:srgbClr val="17375E"/>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Reference: </a:t>
            </a:r>
            <a:r>
              <a:rPr lang="en-US" sz="1600" i="1" dirty="0">
                <a:solidFill>
                  <a:srgbClr val="17375E"/>
                </a:solidFill>
                <a:latin typeface="Calibri" panose="020F0502020204030204" pitchFamily="34" charset="0"/>
                <a:ea typeface="Calibri" panose="020F0502020204030204" pitchFamily="34" charset="0"/>
                <a:hlinkClick r:id="rId4"/>
              </a:rPr>
              <a:t>https://www.iii.org/fact-statistic/facts-statistics-distribution-channels</a:t>
            </a:r>
            <a:r>
              <a:rPr lang="en-US" sz="1600" i="1" dirty="0">
                <a:solidFill>
                  <a:srgbClr val="17375E"/>
                </a:solidFill>
                <a:latin typeface="Calibri" panose="020F0502020204030204" pitchFamily="34" charset="0"/>
                <a:ea typeface="Calibri" panose="020F0502020204030204" pitchFamily="34" charset="0"/>
              </a:rPr>
              <a:t> </a:t>
            </a:r>
            <a:endParaRPr lang="en-US" sz="1600" i="1" dirty="0">
              <a:solidFill>
                <a:srgbClr val="000000"/>
              </a:solidFill>
              <a:effectLst/>
              <a:latin typeface="Calibri" panose="020F0502020204030204" pitchFamily="34" charset="0"/>
              <a:ea typeface="Calibri" panose="020F0502020204030204" pitchFamily="34" charset="0"/>
            </a:endParaRPr>
          </a:p>
          <a:p>
            <a:pPr marL="800100" marR="483870" lvl="1" indent="-342900" algn="just" defTabSz="939800" fontAlgn="base">
              <a:lnSpc>
                <a:spcPct val="90000"/>
              </a:lnSpc>
              <a:buClr>
                <a:srgbClr val="17375E"/>
              </a:buClr>
              <a:buSzPts val="2200"/>
              <a:buFont typeface="Arial" panose="020B0604020202020204" pitchFamily="34" charset="0"/>
              <a:buChar char="•"/>
            </a:pPr>
            <a:endParaRPr lang="en-US" dirty="0">
              <a:solidFill>
                <a:srgbClr val="17375E"/>
              </a:solidFill>
              <a:uFill>
                <a:solidFill>
                  <a:srgbClr val="000000"/>
                </a:solidFill>
              </a:uFill>
              <a:latin typeface="Arial" panose="020B0604020202020204" pitchFamily="34" charset="0"/>
              <a:ea typeface="Calibri" panose="020F0502020204030204" pitchFamily="34" charset="0"/>
              <a:cs typeface="Arial" panose="020B0604020202020204" pitchFamily="34" charset="0"/>
              <a:hlinkClick r:id="rId4"/>
            </a:endParaRPr>
          </a:p>
          <a:p>
            <a:pPr marL="342900" marR="483870" indent="-342900" algn="just" defTabSz="939800" fontAlgn="base">
              <a:lnSpc>
                <a:spcPct val="90000"/>
              </a:lnSpc>
              <a:buClr>
                <a:srgbClr val="17375E"/>
              </a:buClr>
              <a:buSzPts val="2200"/>
              <a:buFont typeface="Arial" panose="020B0604020202020204" pitchFamily="34" charset="0"/>
              <a:buChar char="•"/>
            </a:pPr>
            <a:r>
              <a:rPr lang="en-US" dirty="0">
                <a:solidFill>
                  <a:srgbClr val="17375E"/>
                </a:solidFill>
                <a:uFill>
                  <a:solidFill>
                    <a:srgbClr val="000000"/>
                  </a:solidFill>
                </a:uFill>
                <a:latin typeface="Arial" panose="020B0604020202020204" pitchFamily="34" charset="0"/>
                <a:cs typeface="Arial" panose="020B0604020202020204" pitchFamily="34" charset="0"/>
              </a:rPr>
              <a:t>Most commercial insurers and joint insurance funds can not be accessed </a:t>
            </a:r>
            <a:r>
              <a:rPr lang="en-US" u="sng" dirty="0">
                <a:solidFill>
                  <a:srgbClr val="17375E"/>
                </a:solidFill>
                <a:uFill>
                  <a:solidFill>
                    <a:srgbClr val="000000"/>
                  </a:solidFill>
                </a:uFill>
                <a:latin typeface="Arial" panose="020B0604020202020204" pitchFamily="34" charset="0"/>
                <a:cs typeface="Arial" panose="020B0604020202020204" pitchFamily="34" charset="0"/>
              </a:rPr>
              <a:t>without</a:t>
            </a:r>
            <a:r>
              <a:rPr lang="en-US" dirty="0">
                <a:solidFill>
                  <a:srgbClr val="17375E"/>
                </a:solidFill>
                <a:uFill>
                  <a:solidFill>
                    <a:srgbClr val="000000"/>
                  </a:solidFill>
                </a:uFill>
                <a:latin typeface="Arial" panose="020B0604020202020204" pitchFamily="34" charset="0"/>
                <a:cs typeface="Arial" panose="020B0604020202020204" pitchFamily="34" charset="0"/>
              </a:rPr>
              <a:t> utilizing an insurance broker.</a:t>
            </a:r>
          </a:p>
        </p:txBody>
      </p:sp>
    </p:spTree>
    <p:extLst>
      <p:ext uri="{BB962C8B-B14F-4D97-AF65-F5344CB8AC3E}">
        <p14:creationId xmlns:p14="http://schemas.microsoft.com/office/powerpoint/2010/main" val="3597115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3999" cy="641350"/>
          </a:xfrm>
        </p:spPr>
        <p:txBody>
          <a:bodyPr>
            <a:noAutofit/>
          </a:bodyPr>
          <a:lstStyle/>
          <a:p>
            <a:pPr algn="ctr"/>
            <a:r>
              <a:rPr lang="en-US" sz="3800" dirty="0">
                <a:solidFill>
                  <a:schemeClr val="accent6">
                    <a:lumMod val="75000"/>
                  </a:schemeClr>
                </a:solidFill>
              </a:rPr>
              <a:t>Types of Insurance/Risk Transfer Programs</a:t>
            </a: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
            <a:extLst>
              <a:ext uri="{FF2B5EF4-FFF2-40B4-BE49-F238E27FC236}">
                <a16:creationId xmlns:a16="http://schemas.microsoft.com/office/drawing/2014/main" id="{E322519D-0EFE-D030-3325-8030809F4FB2}"/>
              </a:ext>
            </a:extLst>
          </p:cNvPr>
          <p:cNvPicPr>
            <a:picLocks noGrp="1" noChangeAspect="1"/>
          </p:cNvPicPr>
          <p:nvPr>
            <p:ph idx="1"/>
          </p:nvPr>
        </p:nvPicPr>
        <p:blipFill>
          <a:blip r:embed="rId4"/>
          <a:stretch>
            <a:fillRect/>
          </a:stretch>
        </p:blipFill>
        <p:spPr>
          <a:xfrm>
            <a:off x="4281055" y="3095617"/>
            <a:ext cx="4835236" cy="3076583"/>
          </a:xfrm>
          <a:prstGeom prst="rect">
            <a:avLst/>
          </a:prstGeom>
        </p:spPr>
      </p:pic>
      <p:sp>
        <p:nvSpPr>
          <p:cNvPr id="6" name="TextBox 5">
            <a:extLst>
              <a:ext uri="{FF2B5EF4-FFF2-40B4-BE49-F238E27FC236}">
                <a16:creationId xmlns:a16="http://schemas.microsoft.com/office/drawing/2014/main" id="{25596B6E-4642-94FF-F04F-6CC498E2688F}"/>
              </a:ext>
            </a:extLst>
          </p:cNvPr>
          <p:cNvSpPr txBox="1"/>
          <p:nvPr/>
        </p:nvSpPr>
        <p:spPr>
          <a:xfrm>
            <a:off x="304800" y="869950"/>
            <a:ext cx="8534400" cy="2508379"/>
          </a:xfrm>
          <a:prstGeom prst="rect">
            <a:avLst/>
          </a:prstGeom>
          <a:noFill/>
        </p:spPr>
        <p:txBody>
          <a:bodyPr wrap="square">
            <a:spAutoFit/>
          </a:bodyPr>
          <a:lstStyle/>
          <a:p>
            <a:pPr algn="just"/>
            <a:r>
              <a:rPr lang="en-US" sz="1600" dirty="0">
                <a:solidFill>
                  <a:srgbClr val="17375E"/>
                </a:solidFill>
                <a:latin typeface="Arial" panose="020B0604020202020204" pitchFamily="34" charset="0"/>
                <a:cs typeface="Arial" panose="020B0604020202020204" pitchFamily="34" charset="0"/>
              </a:rPr>
              <a:t>The following are (5) different types of insurance/risk transfer programs.  Starting at left is the lower risk, as you move to the right, the insured retains more risk.</a:t>
            </a:r>
          </a:p>
          <a:p>
            <a:pPr marL="171450" indent="-171450" algn="just" defTabSz="114300">
              <a:spcBef>
                <a:spcPts val="600"/>
              </a:spcBef>
              <a:buFont typeface="Arial" panose="020B0604020202020204" pitchFamily="34" charset="0"/>
              <a:buChar char="•"/>
              <a:tabLst>
                <a:tab pos="6691313" algn="r"/>
              </a:tabLst>
            </a:pPr>
            <a:r>
              <a:rPr lang="en-US" sz="1600" b="1" dirty="0">
                <a:solidFill>
                  <a:srgbClr val="17375E"/>
                </a:solidFill>
                <a:latin typeface="Arial" panose="020B0604020202020204" pitchFamily="34" charset="0"/>
                <a:cs typeface="Arial" panose="020B0604020202020204" pitchFamily="34" charset="0"/>
              </a:rPr>
              <a:t>Guaranteed</a:t>
            </a:r>
            <a:r>
              <a:rPr lang="en-US" sz="1600" b="1" baseline="0" dirty="0">
                <a:solidFill>
                  <a:srgbClr val="17375E"/>
                </a:solidFill>
                <a:latin typeface="Arial" panose="020B0604020202020204" pitchFamily="34" charset="0"/>
                <a:cs typeface="Arial" panose="020B0604020202020204" pitchFamily="34" charset="0"/>
              </a:rPr>
              <a:t> Cost </a:t>
            </a:r>
            <a:r>
              <a:rPr lang="en-US" sz="1600" baseline="0" dirty="0">
                <a:solidFill>
                  <a:srgbClr val="17375E"/>
                </a:solidFill>
                <a:latin typeface="Arial" panose="020B0604020202020204" pitchFamily="34" charset="0"/>
                <a:cs typeface="Arial" panose="020B0604020202020204" pitchFamily="34" charset="0"/>
              </a:rPr>
              <a:t>– Insured pays a fixed premium for policy regardless of losses</a:t>
            </a:r>
          </a:p>
          <a:p>
            <a:pPr marL="171450" indent="-171450" algn="just" defTabSz="114300">
              <a:spcBef>
                <a:spcPts val="600"/>
              </a:spcBef>
              <a:buFont typeface="Arial" panose="020B0604020202020204" pitchFamily="34" charset="0"/>
              <a:buChar char="•"/>
              <a:tabLst>
                <a:tab pos="6691313" algn="r"/>
              </a:tabLst>
            </a:pPr>
            <a:r>
              <a:rPr lang="en-US" sz="1600" b="1" baseline="0" dirty="0">
                <a:solidFill>
                  <a:srgbClr val="17375E"/>
                </a:solidFill>
                <a:latin typeface="Arial" panose="020B0604020202020204" pitchFamily="34" charset="0"/>
                <a:cs typeface="Arial" panose="020B0604020202020204" pitchFamily="34" charset="0"/>
              </a:rPr>
              <a:t>Large Deductible </a:t>
            </a:r>
            <a:r>
              <a:rPr lang="en-US" sz="1600" baseline="0" dirty="0">
                <a:solidFill>
                  <a:srgbClr val="17375E"/>
                </a:solidFill>
                <a:latin typeface="Arial" panose="020B0604020202020204" pitchFamily="34" charset="0"/>
                <a:cs typeface="Arial" panose="020B0604020202020204" pitchFamily="34" charset="0"/>
              </a:rPr>
              <a:t>– Insured retains a portion of the loss through a sizeable deductible, ex: $100K</a:t>
            </a:r>
          </a:p>
          <a:p>
            <a:pPr marL="171450" indent="-171450" algn="just" defTabSz="114300">
              <a:spcBef>
                <a:spcPts val="600"/>
              </a:spcBef>
              <a:buFont typeface="Arial" panose="020B0604020202020204" pitchFamily="34" charset="0"/>
              <a:buChar char="•"/>
              <a:tabLst>
                <a:tab pos="6691313" algn="r"/>
              </a:tabLst>
            </a:pPr>
            <a:r>
              <a:rPr lang="en-US" sz="1600" b="1" baseline="0" dirty="0">
                <a:solidFill>
                  <a:srgbClr val="17375E"/>
                </a:solidFill>
                <a:latin typeface="Arial" panose="020B0604020202020204" pitchFamily="34" charset="0"/>
                <a:cs typeface="Arial" panose="020B0604020202020204" pitchFamily="34" charset="0"/>
              </a:rPr>
              <a:t>Retrospective Rating Program </a:t>
            </a:r>
            <a:r>
              <a:rPr lang="en-US" sz="1600" baseline="0" dirty="0">
                <a:solidFill>
                  <a:srgbClr val="17375E"/>
                </a:solidFill>
                <a:latin typeface="Arial" panose="020B0604020202020204" pitchFamily="34" charset="0"/>
                <a:cs typeface="Arial" panose="020B0604020202020204" pitchFamily="34" charset="0"/>
              </a:rPr>
              <a:t>– Insured pays a premium up front, but the final premium is adjusted based on actual loss experience during policy term.</a:t>
            </a:r>
          </a:p>
          <a:p>
            <a:pPr marL="171450" indent="-171450" defTabSz="114300">
              <a:buFont typeface="Arial" panose="020B0604020202020204" pitchFamily="34" charset="0"/>
              <a:buChar char="•"/>
              <a:tabLst>
                <a:tab pos="6691313" algn="r"/>
              </a:tabLst>
            </a:pPr>
            <a:endParaRPr lang="en-US" sz="1400" baseline="0" dirty="0">
              <a:solidFill>
                <a:srgbClr val="17375E"/>
              </a:solidFill>
              <a:latin typeface="Arial" panose="020B0604020202020204" pitchFamily="34" charset="0"/>
              <a:cs typeface="Arial" panose="020B0604020202020204" pitchFamily="34" charset="0"/>
            </a:endParaRPr>
          </a:p>
          <a:p>
            <a:endParaRPr lang="en-US" sz="1600" dirty="0">
              <a:solidFill>
                <a:srgbClr val="17375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F9A3D9-2DA3-8F90-81DF-313E785B0B77}"/>
              </a:ext>
            </a:extLst>
          </p:cNvPr>
          <p:cNvSpPr txBox="1"/>
          <p:nvPr/>
        </p:nvSpPr>
        <p:spPr>
          <a:xfrm>
            <a:off x="304800" y="2895600"/>
            <a:ext cx="3886200" cy="3554819"/>
          </a:xfrm>
          <a:prstGeom prst="rect">
            <a:avLst/>
          </a:prstGeom>
          <a:noFill/>
        </p:spPr>
        <p:txBody>
          <a:bodyPr wrap="square">
            <a:spAutoFit/>
          </a:bodyPr>
          <a:lstStyle/>
          <a:p>
            <a:pPr marL="171450" indent="-171450" algn="just" defTabSz="114300">
              <a:spcBef>
                <a:spcPts val="600"/>
              </a:spcBef>
              <a:buFont typeface="Arial" panose="020B0604020202020204" pitchFamily="34" charset="0"/>
              <a:buChar char="•"/>
              <a:tabLst>
                <a:tab pos="6691313" algn="r"/>
              </a:tabLst>
            </a:pPr>
            <a:r>
              <a:rPr lang="en-US" sz="1600" b="1" baseline="0" dirty="0">
                <a:solidFill>
                  <a:srgbClr val="17375E"/>
                </a:solidFill>
                <a:latin typeface="Arial" panose="020B0604020202020204" pitchFamily="34" charset="0"/>
                <a:cs typeface="Arial" panose="020B0604020202020204" pitchFamily="34" charset="0"/>
              </a:rPr>
              <a:t>Captives</a:t>
            </a:r>
            <a:r>
              <a:rPr lang="en-US" sz="1600" baseline="0" dirty="0">
                <a:solidFill>
                  <a:srgbClr val="17375E"/>
                </a:solidFill>
                <a:latin typeface="Arial" panose="020B0604020202020204" pitchFamily="34" charset="0"/>
                <a:cs typeface="Arial" panose="020B0604020202020204" pitchFamily="34" charset="0"/>
              </a:rPr>
              <a:t> – An insurance company created and wholly owned by one or more non-insurance companies to insure risk of owners:</a:t>
            </a:r>
          </a:p>
          <a:p>
            <a:pPr marL="628650" lvl="1" indent="-171450" algn="just" defTabSz="114300">
              <a:spcBef>
                <a:spcPts val="600"/>
              </a:spcBef>
              <a:buFont typeface="Courier New" panose="02070309020205020404" pitchFamily="49" charset="0"/>
              <a:buChar char="o"/>
              <a:tabLst>
                <a:tab pos="6691313" algn="r"/>
              </a:tabLst>
            </a:pPr>
            <a:r>
              <a:rPr lang="en-US" sz="1600" baseline="0" dirty="0">
                <a:solidFill>
                  <a:srgbClr val="17375E"/>
                </a:solidFill>
                <a:latin typeface="Arial" panose="020B0604020202020204" pitchFamily="34" charset="0"/>
                <a:cs typeface="Arial" panose="020B0604020202020204" pitchFamily="34" charset="0"/>
              </a:rPr>
              <a:t>Heterogeneous – companies from various industries</a:t>
            </a:r>
          </a:p>
          <a:p>
            <a:pPr marL="628650" lvl="1" indent="-171450" algn="just" defTabSz="114300">
              <a:spcBef>
                <a:spcPts val="600"/>
              </a:spcBef>
              <a:buFont typeface="Courier New" panose="02070309020205020404" pitchFamily="49" charset="0"/>
              <a:buChar char="o"/>
              <a:tabLst>
                <a:tab pos="6691313" algn="r"/>
              </a:tabLst>
            </a:pPr>
            <a:r>
              <a:rPr lang="en-US" sz="1600" baseline="0" dirty="0">
                <a:solidFill>
                  <a:srgbClr val="17375E"/>
                </a:solidFill>
                <a:latin typeface="Arial" panose="020B0604020202020204" pitchFamily="34" charset="0"/>
                <a:cs typeface="Arial" panose="020B0604020202020204" pitchFamily="34" charset="0"/>
              </a:rPr>
              <a:t>Homogeneous – companies from same industry</a:t>
            </a:r>
          </a:p>
          <a:p>
            <a:pPr marL="171450" lvl="0" indent="-171450" algn="just" defTabSz="114300">
              <a:spcBef>
                <a:spcPts val="600"/>
              </a:spcBef>
              <a:buFont typeface="Arial" panose="020B0604020202020204" pitchFamily="34" charset="0"/>
              <a:buChar char="•"/>
              <a:tabLst>
                <a:tab pos="6691313" algn="r"/>
              </a:tabLst>
            </a:pPr>
            <a:r>
              <a:rPr lang="en-US" sz="1600" b="1" baseline="0" dirty="0">
                <a:solidFill>
                  <a:srgbClr val="17375E"/>
                </a:solidFill>
                <a:latin typeface="Arial" panose="020B0604020202020204" pitchFamily="34" charset="0"/>
                <a:cs typeface="Arial" panose="020B0604020202020204" pitchFamily="34" charset="0"/>
              </a:rPr>
              <a:t>Self-Insurance</a:t>
            </a:r>
            <a:r>
              <a:rPr lang="en-US" sz="1600" baseline="0" dirty="0">
                <a:solidFill>
                  <a:srgbClr val="17375E"/>
                </a:solidFill>
                <a:latin typeface="Arial" panose="020B0604020202020204" pitchFamily="34" charset="0"/>
                <a:cs typeface="Arial" panose="020B0604020202020204" pitchFamily="34" charset="0"/>
              </a:rPr>
              <a:t> – Risk management method used by larger companies with strong financials.  A calculated amount of money is set aside to compensate for future losses</a:t>
            </a:r>
            <a:r>
              <a:rPr lang="en-US" baseline="0" dirty="0">
                <a:solidFill>
                  <a:srgbClr val="17375E"/>
                </a:solidFill>
                <a:latin typeface="Arial" panose="020B0604020202020204" pitchFamily="34" charset="0"/>
                <a:cs typeface="Arial" panose="020B0604020202020204" pitchFamily="34" charset="0"/>
              </a:rPr>
              <a:t>.</a:t>
            </a:r>
            <a:endParaRPr lang="en-US" dirty="0">
              <a:solidFill>
                <a:srgbClr val="1737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381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7086600" cy="1752600"/>
          </a:xfrm>
        </p:spPr>
        <p:txBody>
          <a:bodyPr>
            <a:noAutofit/>
          </a:bodyPr>
          <a:lstStyle/>
          <a:p>
            <a:r>
              <a:rPr lang="en-US" sz="4000" b="1" dirty="0">
                <a:solidFill>
                  <a:schemeClr val="accent6">
                    <a:lumMod val="75000"/>
                  </a:schemeClr>
                </a:solidFill>
              </a:rPr>
              <a:t>Risk Pools (“JIFs”) vs. </a:t>
            </a:r>
            <a:br>
              <a:rPr lang="en-US" sz="4000" b="1" dirty="0">
                <a:solidFill>
                  <a:schemeClr val="accent6">
                    <a:lumMod val="75000"/>
                  </a:schemeClr>
                </a:solidFill>
              </a:rPr>
            </a:br>
            <a:r>
              <a:rPr lang="en-US" sz="4000" b="1" dirty="0">
                <a:solidFill>
                  <a:schemeClr val="accent6">
                    <a:lumMod val="75000"/>
                  </a:schemeClr>
                </a:solidFill>
              </a:rPr>
              <a:t>Commercial Insurance Carriers</a:t>
            </a:r>
          </a:p>
        </p:txBody>
      </p:sp>
      <p:sp>
        <p:nvSpPr>
          <p:cNvPr id="3" name="Content Placeholder 2"/>
          <p:cNvSpPr>
            <a:spLocks noGrp="1"/>
          </p:cNvSpPr>
          <p:nvPr>
            <p:ph idx="1"/>
          </p:nvPr>
        </p:nvSpPr>
        <p:spPr>
          <a:xfrm>
            <a:off x="152400" y="2514600"/>
            <a:ext cx="8763000" cy="3962400"/>
          </a:xfrm>
        </p:spPr>
        <p:txBody>
          <a:bodyPr>
            <a:normAutofit/>
          </a:bodyPr>
          <a:lstStyle/>
          <a:p>
            <a:pPr algn="just" fontAlgn="base"/>
            <a:r>
              <a:rPr lang="en-US" sz="1800" dirty="0">
                <a:solidFill>
                  <a:srgbClr val="17375E"/>
                </a:solidFill>
                <a:latin typeface="Arial" panose="020B0604020202020204" pitchFamily="34" charset="0"/>
                <a:cs typeface="Arial" panose="020B0604020202020204" pitchFamily="34" charset="0"/>
              </a:rPr>
              <a:t>Association of Government Risk Pools (AGRIP) estimates that 80% of the nation’s 90,000 public entities are insured by one or more of the 500 government risk pools in the U.S.</a:t>
            </a:r>
          </a:p>
          <a:p>
            <a:pPr algn="just" fontAlgn="base">
              <a:spcBef>
                <a:spcPts val="600"/>
              </a:spcBef>
            </a:pPr>
            <a:r>
              <a:rPr lang="en-US" sz="1800" dirty="0">
                <a:solidFill>
                  <a:srgbClr val="17375E"/>
                </a:solidFill>
                <a:latin typeface="Arial" panose="020B0604020202020204" pitchFamily="34" charset="0"/>
                <a:cs typeface="Arial" panose="020B0604020202020204" pitchFamily="34" charset="0"/>
              </a:rPr>
              <a:t>Risk pools operate for the sole benefit of their members. </a:t>
            </a:r>
          </a:p>
          <a:p>
            <a:pPr algn="just" fontAlgn="base">
              <a:spcBef>
                <a:spcPts val="600"/>
              </a:spcBef>
            </a:pPr>
            <a:r>
              <a:rPr lang="en-US" sz="1800" dirty="0">
                <a:solidFill>
                  <a:srgbClr val="17375E"/>
                </a:solidFill>
                <a:latin typeface="Arial" panose="020B0604020202020204" pitchFamily="34" charset="0"/>
                <a:cs typeface="Arial" panose="020B0604020202020204" pitchFamily="34" charset="0"/>
              </a:rPr>
              <a:t>Risk pools are member-owned, member-governed and member-directed. </a:t>
            </a:r>
          </a:p>
          <a:p>
            <a:pPr algn="just" fontAlgn="base">
              <a:spcBef>
                <a:spcPts val="600"/>
              </a:spcBef>
            </a:pPr>
            <a:r>
              <a:rPr lang="en-US" sz="1800" dirty="0">
                <a:solidFill>
                  <a:srgbClr val="17375E"/>
                </a:solidFill>
                <a:latin typeface="Arial" panose="020B0604020202020204" pitchFamily="34" charset="0"/>
                <a:cs typeface="Arial" panose="020B0604020202020204" pitchFamily="34" charset="0"/>
              </a:rPr>
              <a:t>Risk pools do not operate for profit. </a:t>
            </a:r>
          </a:p>
          <a:p>
            <a:pPr algn="just" fontAlgn="base">
              <a:spcBef>
                <a:spcPts val="600"/>
              </a:spcBef>
            </a:pPr>
            <a:r>
              <a:rPr lang="en-US" sz="1800" dirty="0">
                <a:solidFill>
                  <a:srgbClr val="17375E"/>
                </a:solidFill>
                <a:latin typeface="Arial" panose="020B0604020202020204" pitchFamily="34" charset="0"/>
                <a:cs typeface="Arial" panose="020B0604020202020204" pitchFamily="34" charset="0"/>
              </a:rPr>
              <a:t>Unlike commercial insurance companies, whose goal is to collect enough premiums to make a profit for their shareholders, risk pools only want to collect the precise amount of member contributions to cover anticipated future losses.</a:t>
            </a:r>
          </a:p>
          <a:p>
            <a:pPr algn="just" fontAlgn="base">
              <a:spcBef>
                <a:spcPts val="600"/>
              </a:spcBef>
            </a:pPr>
            <a:r>
              <a:rPr lang="en-US" sz="1800" dirty="0">
                <a:solidFill>
                  <a:srgbClr val="17375E"/>
                </a:solidFill>
                <a:latin typeface="Arial" panose="020B0604020202020204" pitchFamily="34" charset="0"/>
                <a:cs typeface="Arial" panose="020B0604020202020204" pitchFamily="34" charset="0"/>
              </a:rPr>
              <a:t>A commercial insurance company will attempt to charge the most premium possible, to maximize profit for the shareholders.</a:t>
            </a:r>
          </a:p>
          <a:p>
            <a:pPr algn="just" fontAlgn="base">
              <a:spcBef>
                <a:spcPts val="600"/>
              </a:spcBef>
            </a:pPr>
            <a:r>
              <a:rPr lang="en-US" sz="1800" dirty="0">
                <a:solidFill>
                  <a:srgbClr val="17375E"/>
                </a:solidFill>
                <a:latin typeface="Arial" panose="020B0604020202020204" pitchFamily="34" charset="0"/>
                <a:cs typeface="Arial" panose="020B0604020202020204" pitchFamily="34" charset="0"/>
              </a:rPr>
              <a:t>A risk pool only wants to collect the right amount to cover future losses.</a:t>
            </a:r>
            <a:endParaRPr lang="en-US" sz="1800" dirty="0">
              <a:latin typeface="Arial" panose="020B0604020202020204" pitchFamily="34" charset="0"/>
              <a:cs typeface="Arial" panose="020B0604020202020204" pitchFamily="34" charset="0"/>
            </a:endParaRPr>
          </a:p>
        </p:txBody>
      </p:sp>
      <p:pic>
        <p:nvPicPr>
          <p:cNvPr id="4"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schilling\Desktop\shutterstock_471696953 [Convert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278663"/>
            <a:ext cx="1981200" cy="200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730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514601"/>
            <a:ext cx="8686801" cy="3886199"/>
          </a:xfrm>
        </p:spPr>
        <p:txBody>
          <a:bodyPr>
            <a:normAutofit lnSpcReduction="10000"/>
          </a:bodyPr>
          <a:lstStyle/>
          <a:p>
            <a:pPr algn="just" fontAlgn="base"/>
            <a:r>
              <a:rPr lang="en-US" sz="1900" dirty="0">
                <a:solidFill>
                  <a:srgbClr val="17375E"/>
                </a:solidFill>
                <a:latin typeface="Arial" panose="020B0604020202020204" pitchFamily="34" charset="0"/>
                <a:cs typeface="Arial" panose="020B0604020202020204" pitchFamily="34" charset="0"/>
              </a:rPr>
              <a:t>Risk pools were established and grew because commercial insurers abandoned public entities in the early 1980s.</a:t>
            </a:r>
          </a:p>
          <a:p>
            <a:pPr algn="just" fontAlgn="base">
              <a:spcBef>
                <a:spcPts val="1200"/>
              </a:spcBef>
            </a:pPr>
            <a:r>
              <a:rPr lang="en-US" sz="1900" dirty="0">
                <a:solidFill>
                  <a:srgbClr val="17375E"/>
                </a:solidFill>
                <a:latin typeface="Arial" panose="020B0604020202020204" pitchFamily="34" charset="0"/>
                <a:cs typeface="Arial" panose="020B0604020202020204" pitchFamily="34" charset="0"/>
              </a:rPr>
              <a:t>Risk pools focus on the specific needs of a homogenous membership – so their coverages and policies can be specifically tailored to best suit that particular group (schools, municipalities, etc.) </a:t>
            </a:r>
          </a:p>
          <a:p>
            <a:pPr algn="just" fontAlgn="base">
              <a:spcBef>
                <a:spcPts val="1200"/>
              </a:spcBef>
            </a:pPr>
            <a:r>
              <a:rPr lang="en-US" sz="1900" dirty="0">
                <a:solidFill>
                  <a:srgbClr val="17375E"/>
                </a:solidFill>
                <a:latin typeface="Arial" panose="020B0604020202020204" pitchFamily="34" charset="0"/>
                <a:cs typeface="Arial" panose="020B0604020202020204" pitchFamily="34" charset="0"/>
              </a:rPr>
              <a:t>Risk pools have no incentive to decline a claim.  Any money collected in excess of what is needed to pay claims goes back to the members. </a:t>
            </a:r>
          </a:p>
          <a:p>
            <a:pPr algn="just" fontAlgn="base">
              <a:spcBef>
                <a:spcPts val="1200"/>
              </a:spcBef>
            </a:pPr>
            <a:r>
              <a:rPr lang="en-US" sz="1900" dirty="0">
                <a:solidFill>
                  <a:srgbClr val="17375E"/>
                </a:solidFill>
                <a:latin typeface="Arial" panose="020B0604020202020204" pitchFamily="34" charset="0"/>
                <a:cs typeface="Arial" panose="020B0604020202020204" pitchFamily="34" charset="0"/>
              </a:rPr>
              <a:t>If a risk pool fails to collect enough money to cover its members’ losses, then the members must be reassessed, meaning the group would have to collect more money from its members, after the fact. </a:t>
            </a:r>
          </a:p>
          <a:p>
            <a:pPr algn="just" fontAlgn="base">
              <a:spcBef>
                <a:spcPts val="1200"/>
              </a:spcBef>
            </a:pPr>
            <a:r>
              <a:rPr lang="en-US" sz="1900" dirty="0">
                <a:solidFill>
                  <a:srgbClr val="17375E"/>
                </a:solidFill>
                <a:latin typeface="Arial" panose="020B0604020202020204" pitchFamily="34" charset="0"/>
                <a:cs typeface="Arial" panose="020B0604020202020204" pitchFamily="34" charset="0"/>
              </a:rPr>
              <a:t>Most states (including New Jersey) require risk pools to have certified actuaries predict future losses for risk held in house.</a:t>
            </a:r>
          </a:p>
        </p:txBody>
      </p:sp>
      <p:pic>
        <p:nvPicPr>
          <p:cNvPr id="4"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0" y="304800"/>
            <a:ext cx="7262812" cy="1447800"/>
          </a:xfrm>
        </p:spPr>
        <p:txBody>
          <a:bodyPr>
            <a:noAutofit/>
          </a:bodyPr>
          <a:lstStyle/>
          <a:p>
            <a:r>
              <a:rPr lang="en-US" sz="4000" b="1" dirty="0">
                <a:solidFill>
                  <a:schemeClr val="accent6">
                    <a:lumMod val="75000"/>
                  </a:schemeClr>
                </a:solidFill>
              </a:rPr>
              <a:t>Risk Pools (“JIFs”) vs. </a:t>
            </a:r>
            <a:br>
              <a:rPr lang="en-US" sz="4000" b="1" dirty="0">
                <a:solidFill>
                  <a:schemeClr val="accent6">
                    <a:lumMod val="75000"/>
                  </a:schemeClr>
                </a:solidFill>
              </a:rPr>
            </a:br>
            <a:r>
              <a:rPr lang="en-US" sz="4000" b="1" dirty="0">
                <a:solidFill>
                  <a:schemeClr val="accent6">
                    <a:lumMod val="75000"/>
                  </a:schemeClr>
                </a:solidFill>
              </a:rPr>
              <a:t>Commercial Insurance Carriers</a:t>
            </a:r>
          </a:p>
        </p:txBody>
      </p:sp>
      <p:sp>
        <p:nvSpPr>
          <p:cNvPr id="7" name="Rectangle 6"/>
          <p:cNvSpPr/>
          <p:nvPr/>
        </p:nvSpPr>
        <p:spPr>
          <a:xfrm>
            <a:off x="3023391" y="1732002"/>
            <a:ext cx="1290674" cy="369332"/>
          </a:xfrm>
          <a:prstGeom prst="rect">
            <a:avLst/>
          </a:prstGeom>
        </p:spPr>
        <p:txBody>
          <a:bodyPr wrap="none">
            <a:spAutoFit/>
          </a:bodyPr>
          <a:lstStyle/>
          <a:p>
            <a:r>
              <a:rPr lang="en-US" b="1" dirty="0">
                <a:solidFill>
                  <a:schemeClr val="accent6">
                    <a:lumMod val="75000"/>
                  </a:schemeClr>
                </a:solidFill>
              </a:rPr>
              <a:t>(continued)</a:t>
            </a:r>
            <a:endParaRPr lang="en-US" dirty="0"/>
          </a:p>
        </p:txBody>
      </p:sp>
      <p:pic>
        <p:nvPicPr>
          <p:cNvPr id="8" name="Picture 2" descr="C:\Users\lschilling\Desktop\shutterstock_471696953 [Convert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278663"/>
            <a:ext cx="1981200" cy="200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1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9</a:t>
            </a:fld>
            <a:endParaRPr lang="en-US" dirty="0">
              <a:solidFill>
                <a:prstClr val="black">
                  <a:tint val="75000"/>
                </a:prstClr>
              </a:solidFill>
            </a:endParaRPr>
          </a:p>
        </p:txBody>
      </p:sp>
      <p:graphicFrame>
        <p:nvGraphicFramePr>
          <p:cNvPr id="5" name="Table 4">
            <a:extLst>
              <a:ext uri="{FF2B5EF4-FFF2-40B4-BE49-F238E27FC236}">
                <a16:creationId xmlns:a16="http://schemas.microsoft.com/office/drawing/2014/main" id="{7D22E47D-F1EA-2723-D507-07756C4FC834}"/>
              </a:ext>
            </a:extLst>
          </p:cNvPr>
          <p:cNvGraphicFramePr>
            <a:graphicFrameLocks noGrp="1"/>
          </p:cNvGraphicFramePr>
          <p:nvPr>
            <p:extLst>
              <p:ext uri="{D42A27DB-BD31-4B8C-83A1-F6EECF244321}">
                <p14:modId xmlns:p14="http://schemas.microsoft.com/office/powerpoint/2010/main" val="1294311240"/>
              </p:ext>
            </p:extLst>
          </p:nvPr>
        </p:nvGraphicFramePr>
        <p:xfrm>
          <a:off x="1535646" y="1036628"/>
          <a:ext cx="6541554" cy="4906972"/>
        </p:xfrm>
        <a:graphic>
          <a:graphicData uri="http://schemas.openxmlformats.org/drawingml/2006/table">
            <a:tbl>
              <a:tblPr firstRow="1" firstCol="1" bandRow="1"/>
              <a:tblGrid>
                <a:gridCol w="743678">
                  <a:extLst>
                    <a:ext uri="{9D8B030D-6E8A-4147-A177-3AD203B41FA5}">
                      <a16:colId xmlns:a16="http://schemas.microsoft.com/office/drawing/2014/main" val="721820480"/>
                    </a:ext>
                  </a:extLst>
                </a:gridCol>
                <a:gridCol w="4697942">
                  <a:extLst>
                    <a:ext uri="{9D8B030D-6E8A-4147-A177-3AD203B41FA5}">
                      <a16:colId xmlns:a16="http://schemas.microsoft.com/office/drawing/2014/main" val="2479092096"/>
                    </a:ext>
                  </a:extLst>
                </a:gridCol>
                <a:gridCol w="1099934">
                  <a:extLst>
                    <a:ext uri="{9D8B030D-6E8A-4147-A177-3AD203B41FA5}">
                      <a16:colId xmlns:a16="http://schemas.microsoft.com/office/drawing/2014/main" val="2948573348"/>
                    </a:ext>
                  </a:extLst>
                </a:gridCol>
              </a:tblGrid>
              <a:tr h="175249">
                <a:tc>
                  <a:txBody>
                    <a:bodyPr/>
                    <a:lstStyle/>
                    <a:p>
                      <a:pPr marL="0" marR="0" algn="ctr">
                        <a:lnSpc>
                          <a:spcPct val="115000"/>
                        </a:lnSpc>
                        <a:spcBef>
                          <a:spcPts val="0"/>
                        </a:spcBef>
                        <a:spcAft>
                          <a:spcPts val="0"/>
                        </a:spcAft>
                      </a:pPr>
                      <a:r>
                        <a:rPr lang="en-US"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Date</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8004"/>
                    </a:solidFill>
                  </a:tcPr>
                </a:tc>
                <a:tc>
                  <a:txBody>
                    <a:bodyPr/>
                    <a:lstStyle/>
                    <a:p>
                      <a:pPr marL="0" marR="0" algn="l">
                        <a:lnSpc>
                          <a:spcPct val="115000"/>
                        </a:lnSpc>
                        <a:spcBef>
                          <a:spcPts val="0"/>
                        </a:spcBef>
                        <a:spcAft>
                          <a:spcPts val="0"/>
                        </a:spcAft>
                      </a:pPr>
                      <a:r>
                        <a:rPr lang="en-US"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 Topic</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8004"/>
                    </a:solidFill>
                  </a:tcPr>
                </a:tc>
                <a:tc>
                  <a:txBody>
                    <a:bodyPr/>
                    <a:lstStyle/>
                    <a:p>
                      <a:pPr marL="0" marR="0" algn="ctr">
                        <a:lnSpc>
                          <a:spcPct val="115000"/>
                        </a:lnSpc>
                        <a:spcBef>
                          <a:spcPts val="0"/>
                        </a:spcBef>
                        <a:spcAft>
                          <a:spcPts val="0"/>
                        </a:spcAft>
                      </a:pPr>
                      <a:r>
                        <a:rPr lang="en-US"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8004"/>
                    </a:solidFill>
                  </a:tcPr>
                </a:tc>
                <a:extLst>
                  <a:ext uri="{0D108BD9-81ED-4DB2-BD59-A6C34878D82A}">
                    <a16:rowId xmlns:a16="http://schemas.microsoft.com/office/drawing/2014/main" val="2313905169"/>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10/4/2023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Fire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11:00 - 12:00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899275"/>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10/5/2023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Chipper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10:00 - 11:00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5604062"/>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10/5/2023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5"/>
                        </a:rPr>
                        <a:t>Chainsaw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11:30 - 12:30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408150"/>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10/6/2023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6"/>
                        </a:rPr>
                        <a:t>Fire Extinguisher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10:00 - 11:00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4317967"/>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10/6/2023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7"/>
                        </a:rPr>
                        <a:t>Mower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1:00 - 2:00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720963"/>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10/9/2023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8"/>
                        </a:rPr>
                        <a:t>Schools: Safety Awareness Training for School Custodians/ Facilities Management</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8:30 - 11:30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544627"/>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10/9/2023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9"/>
                        </a:rPr>
                        <a:t>Asbestos Awareness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5579813"/>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10/11/2023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0"/>
                        </a:rPr>
                        <a:t>CDL: Drivers' Safety Regulations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10:00 - 12:00pm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148370"/>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10/11/2023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1"/>
                        </a:rPr>
                        <a:t>Personal Protective Equipment</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897320"/>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10/12/2023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2"/>
                        </a:rPr>
                        <a:t>Hazard Communication/Globally Harmonized System (GHS)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7:30 - 9:00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5808138"/>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10/12/2023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3"/>
                        </a:rPr>
                        <a:t>Bloodborne Pathogens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9:30 - 10:30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229529"/>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10/12/2023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4"/>
                        </a:rPr>
                        <a:t>Snow Plow/Snow Removal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943393"/>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10/13/2023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5"/>
                        </a:rPr>
                        <a:t>Leaf Collection Safety Awareness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174533"/>
                  </a:ext>
                </a:extLst>
              </a:tr>
              <a:tr h="175249">
                <a:tc>
                  <a:txBody>
                    <a:bodyPr/>
                    <a:lstStyle/>
                    <a:p>
                      <a:pPr marL="0" marR="0" algn="ctr">
                        <a:lnSpc>
                          <a:spcPct val="115000"/>
                        </a:lnSpc>
                        <a:spcBef>
                          <a:spcPts val="0"/>
                        </a:spcBef>
                        <a:spcAft>
                          <a:spcPts val="0"/>
                        </a:spcAft>
                      </a:pPr>
                      <a:r>
                        <a:rPr lang="en-US" sz="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10/16/2023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6"/>
                        </a:rPr>
                        <a:t>Lock Out/Tag Out (Control of Hazardous Energy)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10:00 - 12:00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7085881"/>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10/18/2023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7"/>
                        </a:rPr>
                        <a:t>Driving Safety Awareness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8:30 - 10:00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0866363"/>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10/18/2023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8"/>
                        </a:rPr>
                        <a:t>Bloodborne Pathogens Administrator Training</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9:00 - 11:00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1730783"/>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10/19/2023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9"/>
                        </a:rPr>
                        <a:t>Back Safety/Material Handling</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1:00 - 2:00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3087977"/>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10/23/2023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0"/>
                        </a:rPr>
                        <a:t>Fire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8:30 - 9:30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5387974"/>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10/23/2023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1"/>
                        </a:rPr>
                        <a:t>Fire Extinguisher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10:00 - 11:00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7599054"/>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10/23/2023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2"/>
                        </a:rPr>
                        <a:t>Leaf Collection Safety Awareness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15838868"/>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10/24/2023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3"/>
                        </a:rPr>
                        <a:t>Chipper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8:30 - 9:30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0827090"/>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10/24/2023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4"/>
                        </a:rPr>
                        <a:t>Chainsaw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10:00 - 11:00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61225042"/>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10/25/2023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5"/>
                        </a:rPr>
                        <a:t>CDL: Drivers' Safety Regulations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8:30 - 10:30 am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0161386"/>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10/25/2023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6"/>
                        </a:rPr>
                        <a:t>Asbestos Awareness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11:00 - 1:00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8319972"/>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10/26/2023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7"/>
                        </a:rPr>
                        <a:t>Personal Protective Equipment</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7630174"/>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10/30/2023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8"/>
                        </a:rPr>
                        <a:t>Mower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11:00 - 12:00 pm</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4398973"/>
                  </a:ext>
                </a:extLst>
              </a:tr>
              <a:tr h="175249">
                <a:tc>
                  <a:txBody>
                    <a:bodyPr/>
                    <a:lstStyle/>
                    <a:p>
                      <a:pPr marL="0" marR="0" algn="ctr">
                        <a:lnSpc>
                          <a:spcPct val="115000"/>
                        </a:lnSpc>
                        <a:spcBef>
                          <a:spcPts val="0"/>
                        </a:spcBef>
                        <a:spcAft>
                          <a:spcPts val="0"/>
                        </a:spcAft>
                      </a:pPr>
                      <a:r>
                        <a:rPr lang="en-US"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10/31/2023</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8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9"/>
                        </a:rPr>
                        <a:t>Snow Plow/Snow Removal Safety</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1:00 - 3:00 pm</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58191" marR="58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3343997"/>
                  </a:ext>
                </a:extLst>
              </a:tr>
            </a:tbl>
          </a:graphicData>
        </a:graphic>
      </p:graphicFrame>
      <p:sp>
        <p:nvSpPr>
          <p:cNvPr id="6" name="TextBox 5">
            <a:extLst>
              <a:ext uri="{FF2B5EF4-FFF2-40B4-BE49-F238E27FC236}">
                <a16:creationId xmlns:a16="http://schemas.microsoft.com/office/drawing/2014/main" id="{B5663AD4-8E79-DA3F-5AD1-1335029B0F89}"/>
              </a:ext>
            </a:extLst>
          </p:cNvPr>
          <p:cNvSpPr txBox="1"/>
          <p:nvPr/>
        </p:nvSpPr>
        <p:spPr>
          <a:xfrm>
            <a:off x="3153458" y="304800"/>
            <a:ext cx="3326616" cy="1006429"/>
          </a:xfrm>
          <a:prstGeom prst="rect">
            <a:avLst/>
          </a:prstGeom>
          <a:noFill/>
        </p:spPr>
        <p:txBody>
          <a:bodyPr wrap="none" rtlCol="0">
            <a:spAutoFit/>
          </a:bodyPr>
          <a:lstStyle/>
          <a:p>
            <a:pPr marL="228600" marR="0" indent="-228600" algn="ctr">
              <a:lnSpc>
                <a:spcPct val="115000"/>
              </a:lnSpc>
              <a:spcBef>
                <a:spcPts val="0"/>
              </a:spcBef>
              <a:spcAft>
                <a:spcPts val="0"/>
              </a:spcAft>
              <a:tabLst>
                <a:tab pos="228600" algn="l"/>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Support Staff – Live Training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marR="0" indent="-228600" algn="ctr">
              <a:lnSpc>
                <a:spcPct val="115000"/>
              </a:lnSpc>
              <a:spcBef>
                <a:spcPts val="0"/>
              </a:spcBef>
              <a:spcAft>
                <a:spcPts val="0"/>
              </a:spcAft>
              <a:tabLst>
                <a:tab pos="228600" algn="l"/>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October Schedule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58999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0" y="146223"/>
            <a:ext cx="7848600" cy="754063"/>
          </a:xfrm>
        </p:spPr>
        <p:txBody>
          <a:bodyPr>
            <a:noAutofit/>
          </a:bodyPr>
          <a:lstStyle/>
          <a:p>
            <a:r>
              <a:rPr lang="en-US" sz="4800" b="1" dirty="0">
                <a:solidFill>
                  <a:schemeClr val="accent6">
                    <a:lumMod val="75000"/>
                  </a:schemeClr>
                </a:solidFill>
              </a:rPr>
              <a:t>NJSIG Sub-funds</a:t>
            </a:r>
          </a:p>
        </p:txBody>
      </p:sp>
      <p:sp>
        <p:nvSpPr>
          <p:cNvPr id="133" name="TextBox 132">
            <a:extLst>
              <a:ext uri="{FF2B5EF4-FFF2-40B4-BE49-F238E27FC236}">
                <a16:creationId xmlns:a16="http://schemas.microsoft.com/office/drawing/2014/main" id="{10673D4C-8454-621C-8213-A599B47C91C4}"/>
              </a:ext>
            </a:extLst>
          </p:cNvPr>
          <p:cNvSpPr txBox="1"/>
          <p:nvPr/>
        </p:nvSpPr>
        <p:spPr>
          <a:xfrm>
            <a:off x="152400" y="1277318"/>
            <a:ext cx="6477000" cy="4539704"/>
          </a:xfrm>
          <a:prstGeom prst="rect">
            <a:avLst/>
          </a:prstGeom>
          <a:noFill/>
        </p:spPr>
        <p:txBody>
          <a:bodyPr wrap="square">
            <a:spAutoFit/>
          </a:bodyPr>
          <a:lstStyle/>
          <a:p>
            <a:r>
              <a:rPr lang="en-US" sz="1700" dirty="0">
                <a:latin typeface="Arial" panose="020B0604020202020204" pitchFamily="34" charset="0"/>
                <a:cs typeface="Arial" panose="020B0604020202020204" pitchFamily="34" charset="0"/>
              </a:rPr>
              <a:t>NJSIG’s membership is divided into (7) geographical Sub-funds as followed:</a:t>
            </a:r>
          </a:p>
          <a:p>
            <a:endParaRPr lang="en-US" sz="1700" dirty="0">
              <a:latin typeface="Arial" panose="020B0604020202020204" pitchFamily="34" charset="0"/>
              <a:cs typeface="Arial" panose="020B0604020202020204" pitchFamily="34" charset="0"/>
            </a:endParaRPr>
          </a:p>
          <a:p>
            <a:pPr marL="460375" indent="-171450">
              <a:buFont typeface="Wingdings" panose="05000000000000000000" pitchFamily="2" charset="2"/>
              <a:buChar char="§"/>
            </a:pPr>
            <a:r>
              <a:rPr lang="en-US" sz="1700" b="1" dirty="0">
                <a:latin typeface="Arial" panose="020B0604020202020204" pitchFamily="34" charset="0"/>
                <a:cs typeface="Arial" panose="020B0604020202020204" pitchFamily="34" charset="0"/>
              </a:rPr>
              <a:t>BACCEIC</a:t>
            </a:r>
          </a:p>
          <a:p>
            <a:pPr marL="288925"/>
            <a:r>
              <a:rPr lang="en-US" sz="1700" dirty="0">
                <a:latin typeface="Arial" panose="020B0604020202020204" pitchFamily="34" charset="0"/>
                <a:cs typeface="Arial" panose="020B0604020202020204" pitchFamily="34" charset="0"/>
              </a:rPr>
              <a:t>	(Burlington and Camden)</a:t>
            </a:r>
            <a:endParaRPr lang="en-US" sz="1600" dirty="0">
              <a:latin typeface="Arial" panose="020B0604020202020204" pitchFamily="34" charset="0"/>
              <a:cs typeface="Arial" panose="020B0604020202020204" pitchFamily="34" charset="0"/>
            </a:endParaRPr>
          </a:p>
          <a:p>
            <a:pPr marL="460375" indent="-171450">
              <a:buFont typeface="Wingdings" panose="05000000000000000000" pitchFamily="2" charset="2"/>
              <a:buChar char="§"/>
            </a:pPr>
            <a:r>
              <a:rPr lang="en-US" sz="1700" b="1" dirty="0">
                <a:latin typeface="Arial" panose="020B0604020202020204" pitchFamily="34" charset="0"/>
                <a:cs typeface="Arial" panose="020B0604020202020204" pitchFamily="34" charset="0"/>
              </a:rPr>
              <a:t>CAIP</a:t>
            </a:r>
            <a:r>
              <a:rPr lang="en-US" sz="1700" dirty="0">
                <a:latin typeface="Arial" panose="020B0604020202020204" pitchFamily="34" charset="0"/>
                <a:cs typeface="Arial" panose="020B0604020202020204" pitchFamily="34" charset="0"/>
              </a:rPr>
              <a:t> </a:t>
            </a:r>
          </a:p>
          <a:p>
            <a:pPr marL="288925"/>
            <a:r>
              <a:rPr lang="en-US" sz="1700" dirty="0">
                <a:latin typeface="Arial" panose="020B0604020202020204" pitchFamily="34" charset="0"/>
                <a:cs typeface="Arial" panose="020B0604020202020204" pitchFamily="34" charset="0"/>
              </a:rPr>
              <a:t>	(Atlantic and Cape May)</a:t>
            </a:r>
          </a:p>
          <a:p>
            <a:pPr marL="460375" indent="-171450">
              <a:buFont typeface="Wingdings" panose="05000000000000000000" pitchFamily="2" charset="2"/>
              <a:buChar char="§"/>
            </a:pPr>
            <a:r>
              <a:rPr lang="en-US" sz="1700" b="1" dirty="0">
                <a:latin typeface="Arial" panose="020B0604020202020204" pitchFamily="34" charset="0"/>
                <a:cs typeface="Arial" panose="020B0604020202020204" pitchFamily="34" charset="0"/>
              </a:rPr>
              <a:t>ERIC South</a:t>
            </a:r>
          </a:p>
          <a:p>
            <a:pPr marL="288925"/>
            <a:r>
              <a:rPr lang="en-US" sz="1700" dirty="0">
                <a:latin typeface="Arial" panose="020B0604020202020204" pitchFamily="34" charset="0"/>
                <a:cs typeface="Arial" panose="020B0604020202020204" pitchFamily="34" charset="0"/>
              </a:rPr>
              <a:t>	(Gloucester, Salem and Cumberland)</a:t>
            </a:r>
          </a:p>
          <a:p>
            <a:pPr marL="460375" indent="-171450">
              <a:buFont typeface="Wingdings" panose="05000000000000000000" pitchFamily="2" charset="2"/>
              <a:buChar char="§"/>
            </a:pPr>
            <a:r>
              <a:rPr lang="en-US" sz="1700" b="1" dirty="0">
                <a:latin typeface="Arial" panose="020B0604020202020204" pitchFamily="34" charset="0"/>
                <a:cs typeface="Arial" panose="020B0604020202020204" pitchFamily="34" charset="0"/>
              </a:rPr>
              <a:t>ERIC North </a:t>
            </a:r>
          </a:p>
          <a:p>
            <a:pPr marL="288925"/>
            <a:r>
              <a:rPr lang="en-US" sz="1700" dirty="0">
                <a:latin typeface="Arial" panose="020B0604020202020204" pitchFamily="34" charset="0"/>
                <a:cs typeface="Arial" panose="020B0604020202020204" pitchFamily="34" charset="0"/>
              </a:rPr>
              <a:t>	(Union, Somerset, Middlesex and Mercer)</a:t>
            </a:r>
          </a:p>
          <a:p>
            <a:pPr marL="460375" indent="-171450">
              <a:buFont typeface="Wingdings" panose="05000000000000000000" pitchFamily="2" charset="2"/>
              <a:buChar char="§"/>
            </a:pPr>
            <a:r>
              <a:rPr lang="en-US" sz="1700" b="1" dirty="0">
                <a:latin typeface="Arial" panose="020B0604020202020204" pitchFamily="34" charset="0"/>
                <a:cs typeface="Arial" panose="020B0604020202020204" pitchFamily="34" charset="0"/>
              </a:rPr>
              <a:t>ERIC West </a:t>
            </a:r>
          </a:p>
          <a:p>
            <a:pPr marL="288925"/>
            <a:r>
              <a:rPr lang="en-US" sz="1700" dirty="0">
                <a:latin typeface="Arial" panose="020B0604020202020204" pitchFamily="34" charset="0"/>
                <a:cs typeface="Arial" panose="020B0604020202020204" pitchFamily="34" charset="0"/>
              </a:rPr>
              <a:t>	(Sussex Passaic, Warren, Morris and Hunterdon)</a:t>
            </a:r>
          </a:p>
          <a:p>
            <a:pPr marL="460375" indent="-171450">
              <a:buFont typeface="Wingdings" panose="05000000000000000000" pitchFamily="2" charset="2"/>
              <a:buChar char="§"/>
            </a:pPr>
            <a:r>
              <a:rPr lang="en-US" sz="1700" b="1" dirty="0">
                <a:latin typeface="Arial" panose="020B0604020202020204" pitchFamily="34" charset="0"/>
                <a:cs typeface="Arial" panose="020B0604020202020204" pitchFamily="34" charset="0"/>
              </a:rPr>
              <a:t>MOCSSIF</a:t>
            </a:r>
          </a:p>
          <a:p>
            <a:pPr marL="288925"/>
            <a:r>
              <a:rPr lang="en-US" sz="1700" dirty="0">
                <a:latin typeface="Arial" panose="020B0604020202020204" pitchFamily="34" charset="0"/>
                <a:cs typeface="Arial" panose="020B0604020202020204" pitchFamily="34" charset="0"/>
              </a:rPr>
              <a:t>	(Monmouth and Ocean)</a:t>
            </a:r>
          </a:p>
          <a:p>
            <a:pPr marL="460375" indent="-171450">
              <a:buFont typeface="Wingdings" panose="05000000000000000000" pitchFamily="2" charset="2"/>
              <a:buChar char="§"/>
            </a:pPr>
            <a:r>
              <a:rPr lang="en-US" sz="1700" b="1" dirty="0">
                <a:latin typeface="Arial" panose="020B0604020202020204" pitchFamily="34" charset="0"/>
                <a:cs typeface="Arial" panose="020B0604020202020204" pitchFamily="34" charset="0"/>
              </a:rPr>
              <a:t>NJEIF</a:t>
            </a:r>
            <a:r>
              <a:rPr lang="en-US" sz="1700" dirty="0">
                <a:latin typeface="Arial" panose="020B0604020202020204" pitchFamily="34" charset="0"/>
                <a:cs typeface="Arial" panose="020B0604020202020204" pitchFamily="34" charset="0"/>
              </a:rPr>
              <a:t> </a:t>
            </a:r>
          </a:p>
          <a:p>
            <a:pPr marL="288925"/>
            <a:r>
              <a:rPr lang="en-US" sz="1700" dirty="0">
                <a:latin typeface="Arial" panose="020B0604020202020204" pitchFamily="34" charset="0"/>
                <a:cs typeface="Arial" panose="020B0604020202020204" pitchFamily="34" charset="0"/>
              </a:rPr>
              <a:t>	(Bergen, Essex and Hudson)</a:t>
            </a:r>
          </a:p>
        </p:txBody>
      </p:sp>
      <p:pic>
        <p:nvPicPr>
          <p:cNvPr id="1026" name="Picture 2" descr="Sub-funds | NJSIG - Keeping Dollars in the Classroom">
            <a:extLst>
              <a:ext uri="{FF2B5EF4-FFF2-40B4-BE49-F238E27FC236}">
                <a16:creationId xmlns:a16="http://schemas.microsoft.com/office/drawing/2014/main" id="{12B2ABC8-0A5B-BD02-5E02-CC2AE5ABB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802" y="523255"/>
            <a:ext cx="3340198" cy="602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367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Autofit/>
          </a:bodyPr>
          <a:lstStyle/>
          <a:p>
            <a:pPr algn="ctr"/>
            <a:r>
              <a:rPr lang="en-US" sz="3600" dirty="0">
                <a:solidFill>
                  <a:schemeClr val="accent6">
                    <a:lumMod val="75000"/>
                  </a:schemeClr>
                </a:solidFill>
              </a:rPr>
              <a:t>Overview of Insurance &amp; Risk Management</a:t>
            </a: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21CC6554-6BEC-1C84-1123-979EC1BA4232}"/>
              </a:ext>
            </a:extLst>
          </p:cNvPr>
          <p:cNvSpPr>
            <a:spLocks noGrp="1"/>
          </p:cNvSpPr>
          <p:nvPr>
            <p:ph idx="1"/>
          </p:nvPr>
        </p:nvSpPr>
        <p:spPr>
          <a:xfrm>
            <a:off x="381000" y="1142999"/>
            <a:ext cx="8305800" cy="5037137"/>
          </a:xfrm>
        </p:spPr>
        <p:txBody>
          <a:bodyPr>
            <a:normAutofit fontScale="92500"/>
          </a:bodyPr>
          <a:lstStyle/>
          <a:p>
            <a:pPr marL="0" indent="0">
              <a:buNone/>
            </a:pPr>
            <a:r>
              <a:rPr lang="en-US" sz="1800" b="1" dirty="0">
                <a:solidFill>
                  <a:srgbClr val="17375E"/>
                </a:solidFill>
                <a:latin typeface="Arial" panose="020B0604020202020204" pitchFamily="34" charset="0"/>
                <a:cs typeface="Arial" panose="020B0604020202020204" pitchFamily="34" charset="0"/>
              </a:rPr>
              <a:t>Types of Hazards </a:t>
            </a:r>
            <a:r>
              <a:rPr lang="en-US" sz="1800" dirty="0">
                <a:solidFill>
                  <a:srgbClr val="17375E"/>
                </a:solidFill>
                <a:latin typeface="Arial" panose="020B0604020202020204" pitchFamily="34" charset="0"/>
                <a:cs typeface="Arial" panose="020B0604020202020204" pitchFamily="34" charset="0"/>
              </a:rPr>
              <a:t>– Conditions that increases the frequency or severity of a  loss.  </a:t>
            </a:r>
          </a:p>
          <a:p>
            <a:pPr marL="0" indent="0">
              <a:buNone/>
            </a:pPr>
            <a:r>
              <a:rPr lang="en-US" sz="1800" dirty="0">
                <a:solidFill>
                  <a:srgbClr val="17375E"/>
                </a:solidFill>
                <a:latin typeface="Arial" panose="020B0604020202020204" pitchFamily="34" charset="0"/>
                <a:cs typeface="Arial" panose="020B0604020202020204" pitchFamily="34" charset="0"/>
              </a:rPr>
              <a:t>Types of hazards are:  </a:t>
            </a:r>
          </a:p>
          <a:p>
            <a:pPr lvl="1">
              <a:lnSpc>
                <a:spcPct val="110000"/>
              </a:lnSpc>
              <a:spcBef>
                <a:spcPts val="1000"/>
              </a:spcBef>
              <a:buFont typeface="Courier New" panose="02070309020205020404" pitchFamily="49" charset="0"/>
              <a:buChar char="o"/>
            </a:pPr>
            <a:r>
              <a:rPr lang="en-US" sz="1800" b="1" i="1" dirty="0">
                <a:solidFill>
                  <a:srgbClr val="17375E"/>
                </a:solidFill>
                <a:latin typeface="Arial" panose="020B0604020202020204" pitchFamily="34" charset="0"/>
                <a:cs typeface="Arial" panose="020B0604020202020204" pitchFamily="34" charset="0"/>
              </a:rPr>
              <a:t>Moral Hazard </a:t>
            </a:r>
            <a:r>
              <a:rPr lang="en-US" sz="1800" dirty="0">
                <a:solidFill>
                  <a:srgbClr val="17375E"/>
                </a:solidFill>
                <a:latin typeface="Arial" panose="020B0604020202020204" pitchFamily="34" charset="0"/>
                <a:cs typeface="Arial" panose="020B0604020202020204" pitchFamily="34" charset="0"/>
              </a:rPr>
              <a:t>– Condition that increases the frequency or severity of loss from a person acting dishonestly – Deliberate act. </a:t>
            </a:r>
            <a:r>
              <a:rPr lang="en-US" sz="1800" i="1" dirty="0">
                <a:solidFill>
                  <a:srgbClr val="17375E"/>
                </a:solidFill>
                <a:latin typeface="Arial" panose="020B0604020202020204" pitchFamily="34" charset="0"/>
                <a:cs typeface="Arial" panose="020B0604020202020204" pitchFamily="34" charset="0"/>
              </a:rPr>
              <a:t>(Example: underwriters are hesitant to insure vacant and unoccupied buildings because of the possibility that an insured will be tempted to intentionally start a fire to obtain an insurance recovery.)</a:t>
            </a:r>
          </a:p>
          <a:p>
            <a:pPr lvl="1">
              <a:lnSpc>
                <a:spcPct val="110000"/>
              </a:lnSpc>
              <a:spcBef>
                <a:spcPts val="600"/>
              </a:spcBef>
              <a:buFont typeface="Courier New" panose="02070309020205020404" pitchFamily="49" charset="0"/>
              <a:buChar char="o"/>
            </a:pPr>
            <a:r>
              <a:rPr lang="en-US" sz="1800" b="1" i="1" dirty="0">
                <a:solidFill>
                  <a:srgbClr val="17375E"/>
                </a:solidFill>
                <a:latin typeface="Arial" panose="020B0604020202020204" pitchFamily="34" charset="0"/>
                <a:cs typeface="Arial" panose="020B0604020202020204" pitchFamily="34" charset="0"/>
              </a:rPr>
              <a:t>Morale Hazard </a:t>
            </a:r>
            <a:r>
              <a:rPr lang="en-US" sz="1800" dirty="0">
                <a:solidFill>
                  <a:srgbClr val="17375E"/>
                </a:solidFill>
                <a:latin typeface="Arial" panose="020B0604020202020204" pitchFamily="34" charset="0"/>
                <a:cs typeface="Arial" panose="020B0604020202020204" pitchFamily="34" charset="0"/>
              </a:rPr>
              <a:t>- Condition that increases the frequency or severity of loss from careless or indifferent behavior – Unintentional but careless </a:t>
            </a:r>
            <a:r>
              <a:rPr lang="en-US" sz="1800" i="1" dirty="0">
                <a:solidFill>
                  <a:srgbClr val="17375E"/>
                </a:solidFill>
                <a:latin typeface="Arial" panose="020B0604020202020204" pitchFamily="34" charset="0"/>
                <a:cs typeface="Arial" panose="020B0604020202020204" pitchFamily="34" charset="0"/>
              </a:rPr>
              <a:t>(Example: Careless driving)</a:t>
            </a:r>
          </a:p>
          <a:p>
            <a:pPr lvl="1">
              <a:lnSpc>
                <a:spcPct val="110000"/>
              </a:lnSpc>
              <a:spcBef>
                <a:spcPts val="600"/>
              </a:spcBef>
              <a:buFont typeface="Courier New" panose="02070309020205020404" pitchFamily="49" charset="0"/>
              <a:buChar char="o"/>
            </a:pPr>
            <a:r>
              <a:rPr lang="en-US" sz="1800" b="1" i="1" dirty="0">
                <a:solidFill>
                  <a:srgbClr val="17375E"/>
                </a:solidFill>
                <a:latin typeface="Arial" panose="020B0604020202020204" pitchFamily="34" charset="0"/>
                <a:cs typeface="Arial" panose="020B0604020202020204" pitchFamily="34" charset="0"/>
              </a:rPr>
              <a:t>Physical Hazard </a:t>
            </a:r>
            <a:r>
              <a:rPr lang="en-US" sz="1800" dirty="0">
                <a:solidFill>
                  <a:srgbClr val="17375E"/>
                </a:solidFill>
                <a:latin typeface="Arial" panose="020B0604020202020204" pitchFamily="34" charset="0"/>
                <a:cs typeface="Arial" panose="020B0604020202020204" pitchFamily="34" charset="0"/>
              </a:rPr>
              <a:t>- Condition of property, persons or operations  that increases the frequency or severity of loss </a:t>
            </a:r>
            <a:r>
              <a:rPr lang="en-US" sz="1800" i="1" dirty="0">
                <a:solidFill>
                  <a:srgbClr val="17375E"/>
                </a:solidFill>
                <a:latin typeface="Arial" panose="020B0604020202020204" pitchFamily="34" charset="0"/>
                <a:cs typeface="Arial" panose="020B0604020202020204" pitchFamily="34" charset="0"/>
              </a:rPr>
              <a:t>(Example: Icy sidewalk, defective wiring, inadequate ventilation/lighting)</a:t>
            </a:r>
          </a:p>
          <a:p>
            <a:pPr lvl="1">
              <a:lnSpc>
                <a:spcPct val="110000"/>
              </a:lnSpc>
              <a:spcBef>
                <a:spcPts val="600"/>
              </a:spcBef>
              <a:buFont typeface="Courier New" panose="02070309020205020404" pitchFamily="49" charset="0"/>
              <a:buChar char="o"/>
            </a:pPr>
            <a:r>
              <a:rPr lang="en-US" sz="1800" b="1" i="1" dirty="0">
                <a:solidFill>
                  <a:srgbClr val="17375E"/>
                </a:solidFill>
                <a:latin typeface="Arial" panose="020B0604020202020204" pitchFamily="34" charset="0"/>
                <a:cs typeface="Arial" panose="020B0604020202020204" pitchFamily="34" charset="0"/>
              </a:rPr>
              <a:t>Legal Hazard </a:t>
            </a:r>
            <a:r>
              <a:rPr lang="en-US" sz="1800" dirty="0">
                <a:solidFill>
                  <a:srgbClr val="17375E"/>
                </a:solidFill>
                <a:latin typeface="Arial" panose="020B0604020202020204" pitchFamily="34" charset="0"/>
                <a:cs typeface="Arial" panose="020B0604020202020204" pitchFamily="34" charset="0"/>
              </a:rPr>
              <a:t>- Condition of the legal environment that increases the frequency or severity of loss </a:t>
            </a:r>
            <a:r>
              <a:rPr lang="en-US" sz="1800" i="1" dirty="0">
                <a:solidFill>
                  <a:srgbClr val="17375E"/>
                </a:solidFill>
                <a:latin typeface="Arial" panose="020B0604020202020204" pitchFamily="34" charset="0"/>
                <a:cs typeface="Arial" panose="020B0604020202020204" pitchFamily="34" charset="0"/>
              </a:rPr>
              <a:t>(Example: Some geographic areas are more likely to make large awards – Philadelphia known as “judicial hellhole”)</a:t>
            </a:r>
          </a:p>
          <a:p>
            <a:pPr marL="0" indent="0">
              <a:buNone/>
            </a:pPr>
            <a:endParaRPr lang="en-US" dirty="0"/>
          </a:p>
        </p:txBody>
      </p:sp>
    </p:spTree>
    <p:extLst>
      <p:ext uri="{BB962C8B-B14F-4D97-AF65-F5344CB8AC3E}">
        <p14:creationId xmlns:p14="http://schemas.microsoft.com/office/powerpoint/2010/main" val="36362655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Autofit/>
          </a:bodyPr>
          <a:lstStyle/>
          <a:p>
            <a:pPr algn="ctr"/>
            <a:r>
              <a:rPr lang="en-US" sz="3600" dirty="0">
                <a:solidFill>
                  <a:schemeClr val="accent6">
                    <a:lumMod val="75000"/>
                  </a:schemeClr>
                </a:solidFill>
              </a:rPr>
              <a:t>Overview of Insurance &amp; Risk Management</a:t>
            </a: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21CC6554-6BEC-1C84-1123-979EC1BA4232}"/>
              </a:ext>
            </a:extLst>
          </p:cNvPr>
          <p:cNvSpPr>
            <a:spLocks noGrp="1"/>
          </p:cNvSpPr>
          <p:nvPr>
            <p:ph idx="1"/>
          </p:nvPr>
        </p:nvSpPr>
        <p:spPr>
          <a:xfrm>
            <a:off x="419100" y="1371600"/>
            <a:ext cx="8305800" cy="4038600"/>
          </a:xfrm>
        </p:spPr>
        <p:txBody>
          <a:bodyPr>
            <a:noAutofit/>
          </a:bodyPr>
          <a:lstStyle/>
          <a:p>
            <a:pPr algn="just">
              <a:spcBef>
                <a:spcPts val="600"/>
              </a:spcBef>
              <a:buFont typeface="Wingdings" panose="05000000000000000000" pitchFamily="2" charset="2"/>
              <a:buChar char="§"/>
            </a:pPr>
            <a:r>
              <a:rPr lang="en-US" sz="1800" b="1" dirty="0">
                <a:solidFill>
                  <a:srgbClr val="17375E"/>
                </a:solidFill>
                <a:latin typeface="Arial" panose="020B0604020202020204" pitchFamily="34" charset="0"/>
                <a:cs typeface="Arial" panose="020B0604020202020204" pitchFamily="34" charset="0"/>
              </a:rPr>
              <a:t>Insurance:  </a:t>
            </a:r>
            <a:r>
              <a:rPr lang="en-US" sz="1800" dirty="0">
                <a:solidFill>
                  <a:srgbClr val="17375E"/>
                </a:solidFill>
                <a:latin typeface="Arial" panose="020B0604020202020204" pitchFamily="34" charset="0"/>
                <a:cs typeface="Arial" panose="020B0604020202020204" pitchFamily="34" charset="0"/>
              </a:rPr>
              <a:t>A contractual relationship that exists when one party (the insurer) for a consideration (the premium) agrees to reimburse another party (the insured) for loss to a specified subject (the risk) caused by designated contingencies (hazards or perils). </a:t>
            </a:r>
          </a:p>
          <a:p>
            <a:pPr algn="just" defTabSz="915863">
              <a:spcBef>
                <a:spcPts val="1200"/>
              </a:spcBef>
              <a:buFont typeface="Wingdings" panose="05000000000000000000" pitchFamily="2" charset="2"/>
              <a:buChar char="§"/>
              <a:defRPr/>
            </a:pPr>
            <a:r>
              <a:rPr lang="en-US" sz="1800" b="1" dirty="0">
                <a:solidFill>
                  <a:srgbClr val="17375E"/>
                </a:solidFill>
                <a:latin typeface="Arial" panose="020B0604020202020204" pitchFamily="34" charset="0"/>
                <a:cs typeface="Arial" panose="020B0604020202020204" pitchFamily="34" charset="0"/>
              </a:rPr>
              <a:t>Law of Large Numbers </a:t>
            </a:r>
            <a:r>
              <a:rPr lang="en-US" sz="1800" dirty="0">
                <a:solidFill>
                  <a:srgbClr val="17375E"/>
                </a:solidFill>
                <a:latin typeface="Arial" panose="020B0604020202020204" pitchFamily="34" charset="0"/>
                <a:cs typeface="Arial" panose="020B0604020202020204" pitchFamily="34" charset="0"/>
              </a:rPr>
              <a:t>– Idea of forecasting losses is based on this theory. The actual outcome becomes closer to the theoretical outcome, when a greater number of events are involved – meaning, you will forecast losses more accurately if you have 4,000 insureds, as opposed to if you have only 4 insureds.</a:t>
            </a:r>
          </a:p>
          <a:p>
            <a:pPr algn="just" defTabSz="915863">
              <a:spcBef>
                <a:spcPts val="1200"/>
              </a:spcBef>
              <a:buFont typeface="Wingdings" panose="05000000000000000000" pitchFamily="2" charset="2"/>
              <a:buChar char="§"/>
              <a:defRPr/>
            </a:pPr>
            <a:r>
              <a:rPr lang="en-US" sz="1800" b="1" dirty="0">
                <a:solidFill>
                  <a:srgbClr val="17375E"/>
                </a:solidFill>
                <a:latin typeface="Arial" panose="020B0604020202020204" pitchFamily="34" charset="0"/>
                <a:cs typeface="Arial" panose="020B0604020202020204" pitchFamily="34" charset="0"/>
              </a:rPr>
              <a:t>Frequency vs. Severity </a:t>
            </a:r>
            <a:r>
              <a:rPr lang="en-US" sz="1800" dirty="0">
                <a:solidFill>
                  <a:srgbClr val="17375E"/>
                </a:solidFill>
                <a:latin typeface="Arial" panose="020B0604020202020204" pitchFamily="34" charset="0"/>
                <a:cs typeface="Arial" panose="020B0604020202020204" pitchFamily="34" charset="0"/>
              </a:rPr>
              <a:t>– terms you hear in context of Risk Management and Insurance – Frequency - do you have a lot of losses? Severity - do you have high dollar amount losses? </a:t>
            </a:r>
          </a:p>
        </p:txBody>
      </p:sp>
    </p:spTree>
    <p:extLst>
      <p:ext uri="{BB962C8B-B14F-4D97-AF65-F5344CB8AC3E}">
        <p14:creationId xmlns:p14="http://schemas.microsoft.com/office/powerpoint/2010/main" val="7004699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050"/>
            <a:ext cx="9144000" cy="641350"/>
          </a:xfrm>
        </p:spPr>
        <p:txBody>
          <a:bodyPr>
            <a:noAutofit/>
          </a:bodyPr>
          <a:lstStyle/>
          <a:p>
            <a:pPr algn="ctr"/>
            <a:r>
              <a:rPr lang="en-US" sz="3600" dirty="0">
                <a:solidFill>
                  <a:schemeClr val="accent6">
                    <a:lumMod val="75000"/>
                  </a:schemeClr>
                </a:solidFill>
              </a:rPr>
              <a:t>Overview of Insurance &amp; Risk Management</a:t>
            </a: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2EC7619-956E-D464-7E68-C996A044AECD}"/>
              </a:ext>
            </a:extLst>
          </p:cNvPr>
          <p:cNvGrpSpPr/>
          <p:nvPr/>
        </p:nvGrpSpPr>
        <p:grpSpPr>
          <a:xfrm>
            <a:off x="3124200" y="2620328"/>
            <a:ext cx="4038600" cy="2372878"/>
            <a:chOff x="3013473" y="2070415"/>
            <a:chExt cx="4038600" cy="2372878"/>
          </a:xfrm>
        </p:grpSpPr>
        <p:sp>
          <p:nvSpPr>
            <p:cNvPr id="23" name="Rectangle 4">
              <a:extLst>
                <a:ext uri="{FF2B5EF4-FFF2-40B4-BE49-F238E27FC236}">
                  <a16:creationId xmlns:a16="http://schemas.microsoft.com/office/drawing/2014/main" id="{EB1923E8-F5CB-4CB2-3F68-BA2FE06AAA19}"/>
                </a:ext>
              </a:extLst>
            </p:cNvPr>
            <p:cNvSpPr txBox="1">
              <a:spLocks noChangeArrowheads="1"/>
            </p:cNvSpPr>
            <p:nvPr/>
          </p:nvSpPr>
          <p:spPr>
            <a:xfrm>
              <a:off x="3013473" y="2070415"/>
              <a:ext cx="4038600" cy="2372878"/>
            </a:xfrm>
            <a:prstGeom prst="rect">
              <a:avLst/>
            </a:prstGeom>
          </p:spPr>
          <p:txBody>
            <a:bodyPr/>
            <a:lstStyle/>
            <a:p>
              <a:pPr marL="571500" indent="-342900" algn="ctr" fontAlgn="base">
                <a:spcBef>
                  <a:spcPct val="0"/>
                </a:spcBef>
                <a:spcAft>
                  <a:spcPct val="40000"/>
                </a:spcAft>
                <a:buClr>
                  <a:srgbClr val="114797"/>
                </a:buClr>
                <a:buSzPct val="90000"/>
                <a:buFont typeface="Wingdings" pitchFamily="2" charset="2"/>
                <a:buNone/>
                <a:defRPr/>
              </a:pPr>
              <a:r>
                <a:rPr lang="en-US" sz="3600" b="1" i="1" u="sng" kern="0" dirty="0">
                  <a:solidFill>
                    <a:srgbClr val="FF0000"/>
                  </a:solidFill>
                  <a:latin typeface="Arial" panose="020B0604020202020204" pitchFamily="34" charset="0"/>
                  <a:cs typeface="Arial" panose="020B0604020202020204" pitchFamily="34" charset="0"/>
                </a:rPr>
                <a:t>Insurance</a:t>
              </a:r>
            </a:p>
            <a:p>
              <a:pPr marL="571500" indent="-342900" algn="ctr" fontAlgn="base">
                <a:spcBef>
                  <a:spcPct val="0"/>
                </a:spcBef>
                <a:spcAft>
                  <a:spcPct val="40000"/>
                </a:spcAft>
                <a:buClr>
                  <a:srgbClr val="114797"/>
                </a:buClr>
                <a:buSzPct val="90000"/>
                <a:buFont typeface="Wingdings" pitchFamily="2" charset="2"/>
                <a:buNone/>
                <a:defRPr/>
              </a:pPr>
              <a:r>
                <a:rPr lang="en-US" sz="2400" kern="0" dirty="0">
                  <a:solidFill>
                    <a:prstClr val="black"/>
                  </a:solidFill>
                  <a:latin typeface="Arial" panose="020B0604020202020204" pitchFamily="34" charset="0"/>
                  <a:cs typeface="Arial" panose="020B0604020202020204" pitchFamily="34" charset="0"/>
                </a:rPr>
                <a:t>A Loss</a:t>
              </a:r>
            </a:p>
            <a:p>
              <a:pPr marL="571500" indent="-342900" algn="ctr" fontAlgn="base">
                <a:spcBef>
                  <a:spcPct val="0"/>
                </a:spcBef>
                <a:spcAft>
                  <a:spcPct val="40000"/>
                </a:spcAft>
                <a:buClr>
                  <a:srgbClr val="114797"/>
                </a:buClr>
                <a:buSzPct val="90000"/>
                <a:buFont typeface="Wingdings" pitchFamily="2" charset="2"/>
                <a:buNone/>
                <a:defRPr/>
              </a:pPr>
              <a:r>
                <a:rPr lang="en-US" sz="2400" kern="0" dirty="0">
                  <a:solidFill>
                    <a:prstClr val="black"/>
                  </a:solidFill>
                  <a:latin typeface="Arial" panose="020B0604020202020204" pitchFamily="34" charset="0"/>
                  <a:cs typeface="Arial" panose="020B0604020202020204" pitchFamily="34" charset="0"/>
                </a:rPr>
                <a:t>No Loss</a:t>
              </a:r>
            </a:p>
            <a:p>
              <a:pPr marL="571500" indent="-342900" algn="ctr" fontAlgn="base">
                <a:spcBef>
                  <a:spcPct val="0"/>
                </a:spcBef>
                <a:spcAft>
                  <a:spcPct val="40000"/>
                </a:spcAft>
                <a:buClr>
                  <a:srgbClr val="114797"/>
                </a:buClr>
                <a:buSzPct val="90000"/>
                <a:buFont typeface="Wingdings" pitchFamily="2" charset="2"/>
                <a:buNone/>
                <a:defRPr/>
              </a:pPr>
              <a:r>
                <a:rPr lang="en-US" sz="2400" kern="0" dirty="0">
                  <a:solidFill>
                    <a:prstClr val="black"/>
                  </a:solidFill>
                  <a:latin typeface="Arial" panose="020B0604020202020204" pitchFamily="34" charset="0"/>
                  <a:cs typeface="Arial" panose="020B0604020202020204" pitchFamily="34" charset="0"/>
                </a:rPr>
                <a:t>Profit</a:t>
              </a:r>
            </a:p>
          </p:txBody>
        </p:sp>
        <p:cxnSp>
          <p:nvCxnSpPr>
            <p:cNvPr id="24" name="Straight Connector 23">
              <a:extLst>
                <a:ext uri="{FF2B5EF4-FFF2-40B4-BE49-F238E27FC236}">
                  <a16:creationId xmlns:a16="http://schemas.microsoft.com/office/drawing/2014/main" id="{6986CCDA-41F1-1A32-4D25-EF38C7A0C570}"/>
                </a:ext>
              </a:extLst>
            </p:cNvPr>
            <p:cNvCxnSpPr/>
            <p:nvPr/>
          </p:nvCxnSpPr>
          <p:spPr>
            <a:xfrm flipV="1">
              <a:off x="4385073" y="3956950"/>
              <a:ext cx="1386349" cy="354597"/>
            </a:xfrm>
            <a:prstGeom prst="line">
              <a:avLst/>
            </a:prstGeom>
            <a:noFill/>
            <a:ln w="31750" cap="flat" cmpd="sng" algn="ctr">
              <a:solidFill>
                <a:srgbClr val="FF0000"/>
              </a:solidFill>
              <a:prstDash val="solid"/>
              <a:miter lim="800000"/>
            </a:ln>
            <a:effectLst/>
          </p:spPr>
        </p:cxnSp>
        <p:cxnSp>
          <p:nvCxnSpPr>
            <p:cNvPr id="25" name="Straight Connector 24">
              <a:extLst>
                <a:ext uri="{FF2B5EF4-FFF2-40B4-BE49-F238E27FC236}">
                  <a16:creationId xmlns:a16="http://schemas.microsoft.com/office/drawing/2014/main" id="{9DCD694C-7D85-69FC-7788-11983BECAAB5}"/>
                </a:ext>
              </a:extLst>
            </p:cNvPr>
            <p:cNvCxnSpPr/>
            <p:nvPr/>
          </p:nvCxnSpPr>
          <p:spPr>
            <a:xfrm>
              <a:off x="4385073" y="3936647"/>
              <a:ext cx="1386349" cy="324679"/>
            </a:xfrm>
            <a:prstGeom prst="line">
              <a:avLst/>
            </a:prstGeom>
            <a:noFill/>
            <a:ln w="31750" cap="flat" cmpd="sng" algn="ctr">
              <a:solidFill>
                <a:srgbClr val="FF0000"/>
              </a:solidFill>
              <a:prstDash val="solid"/>
              <a:miter lim="800000"/>
            </a:ln>
            <a:effectLst/>
          </p:spPr>
        </p:cxnSp>
      </p:grpSp>
      <p:sp>
        <p:nvSpPr>
          <p:cNvPr id="26" name="Rectangle 25">
            <a:extLst>
              <a:ext uri="{FF2B5EF4-FFF2-40B4-BE49-F238E27FC236}">
                <a16:creationId xmlns:a16="http://schemas.microsoft.com/office/drawing/2014/main" id="{737BDB43-3B9B-6142-B099-A1BE11766AAE}"/>
              </a:ext>
            </a:extLst>
          </p:cNvPr>
          <p:cNvSpPr/>
          <p:nvPr/>
        </p:nvSpPr>
        <p:spPr>
          <a:xfrm>
            <a:off x="329105" y="1143000"/>
            <a:ext cx="8586295" cy="1477328"/>
          </a:xfrm>
          <a:prstGeom prst="rect">
            <a:avLst/>
          </a:prstGeom>
        </p:spPr>
        <p:txBody>
          <a:bodyPr wrap="square">
            <a:spAutoFit/>
          </a:bodyPr>
          <a:lstStyle/>
          <a:p>
            <a:pPr algn="just" defTabSz="457200"/>
            <a:r>
              <a:rPr lang="en-US" dirty="0">
                <a:solidFill>
                  <a:srgbClr val="17375E"/>
                </a:solidFill>
                <a:latin typeface="Arial" panose="020B0604020202020204" pitchFamily="34" charset="0"/>
                <a:cs typeface="Arial" panose="020B0604020202020204" pitchFamily="34" charset="0"/>
              </a:rPr>
              <a:t>Insurance provides Indemnification. The purpose of insurance is to provide indemnification, which puts an</a:t>
            </a:r>
            <a:r>
              <a:rPr lang="en-US" baseline="0" dirty="0">
                <a:solidFill>
                  <a:srgbClr val="17375E"/>
                </a:solidFill>
                <a:latin typeface="Arial" panose="020B0604020202020204" pitchFamily="34" charset="0"/>
                <a:cs typeface="Arial" panose="020B0604020202020204" pitchFamily="34" charset="0"/>
              </a:rPr>
              <a:t> insured in the same position they were in, prior to a loss happening.  The point is “To make one whole again”, never resulting in a gain/profit.</a:t>
            </a:r>
          </a:p>
          <a:p>
            <a:pPr defTabSz="457200"/>
            <a:endParaRPr lang="en-US" dirty="0">
              <a:solidFill>
                <a:prstClr val="black"/>
              </a:solidFill>
              <a:latin typeface="Franklin Gothic Book"/>
              <a:cs typeface="Arial" pitchFamily="34" charset="0"/>
            </a:endParaRPr>
          </a:p>
        </p:txBody>
      </p:sp>
      <p:sp>
        <p:nvSpPr>
          <p:cNvPr id="27" name="Rectangle 7">
            <a:extLst>
              <a:ext uri="{FF2B5EF4-FFF2-40B4-BE49-F238E27FC236}">
                <a16:creationId xmlns:a16="http://schemas.microsoft.com/office/drawing/2014/main" id="{94DF1C3E-65CC-5AA9-F8F6-0D6FB868A423}"/>
              </a:ext>
            </a:extLst>
          </p:cNvPr>
          <p:cNvSpPr>
            <a:spLocks noChangeArrowheads="1"/>
          </p:cNvSpPr>
          <p:nvPr/>
        </p:nvSpPr>
        <p:spPr bwMode="auto">
          <a:xfrm>
            <a:off x="0" y="5435025"/>
            <a:ext cx="9144000" cy="461665"/>
          </a:xfrm>
          <a:prstGeom prst="rect">
            <a:avLst/>
          </a:prstGeom>
          <a:noFill/>
          <a:ln w="9525">
            <a:noFill/>
            <a:miter lim="800000"/>
            <a:headEnd/>
            <a:tailEnd/>
          </a:ln>
        </p:spPr>
        <p:txBody>
          <a:bodyPr wrap="square">
            <a:spAutoFit/>
          </a:bodyPr>
          <a:lstStyle/>
          <a:p>
            <a:pPr algn="ctr" defTabSz="457200"/>
            <a:r>
              <a:rPr lang="en-US" sz="2400" b="1" dirty="0">
                <a:solidFill>
                  <a:srgbClr val="17375E"/>
                </a:solidFill>
                <a:latin typeface="Arial" panose="020B0604020202020204" pitchFamily="34" charset="0"/>
                <a:cs typeface="Arial" panose="020B0604020202020204" pitchFamily="34" charset="0"/>
              </a:rPr>
              <a:t>Principle of Indemnity:  To Make Whole Again</a:t>
            </a:r>
          </a:p>
        </p:txBody>
      </p:sp>
      <p:pic>
        <p:nvPicPr>
          <p:cNvPr id="28" name="Picture 4" descr="indemnity">
            <a:extLst>
              <a:ext uri="{FF2B5EF4-FFF2-40B4-BE49-F238E27FC236}">
                <a16:creationId xmlns:a16="http://schemas.microsoft.com/office/drawing/2014/main" id="{8CE45081-CD90-DAB3-0F77-38F0B9E731C5}"/>
              </a:ext>
            </a:extLst>
          </p:cNvPr>
          <p:cNvPicPr>
            <a:picLocks noChangeAspect="1" noChangeArrowheads="1"/>
          </p:cNvPicPr>
          <p:nvPr/>
        </p:nvPicPr>
        <p:blipFill>
          <a:blip r:embed="rId4" cstate="print"/>
          <a:srcRect/>
          <a:stretch>
            <a:fillRect/>
          </a:stretch>
        </p:blipFill>
        <p:spPr bwMode="auto">
          <a:xfrm>
            <a:off x="2057400" y="2970848"/>
            <a:ext cx="1285875" cy="1266825"/>
          </a:xfrm>
          <a:prstGeom prst="rect">
            <a:avLst/>
          </a:prstGeom>
          <a:noFill/>
          <a:ln w="9525">
            <a:noFill/>
            <a:miter lim="800000"/>
            <a:headEnd/>
            <a:tailEnd/>
          </a:ln>
        </p:spPr>
      </p:pic>
    </p:spTree>
    <p:extLst>
      <p:ext uri="{BB962C8B-B14F-4D97-AF65-F5344CB8AC3E}">
        <p14:creationId xmlns:p14="http://schemas.microsoft.com/office/powerpoint/2010/main" val="401391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14"/>
            <a:ext cx="9144000" cy="609600"/>
          </a:xfrm>
        </p:spPr>
        <p:txBody>
          <a:bodyPr>
            <a:noAutofit/>
          </a:bodyPr>
          <a:lstStyle/>
          <a:p>
            <a:pPr algn="ctr"/>
            <a:r>
              <a:rPr lang="en-US" sz="3600" dirty="0">
                <a:solidFill>
                  <a:schemeClr val="accent6">
                    <a:lumMod val="75000"/>
                  </a:schemeClr>
                </a:solidFill>
              </a:rPr>
              <a:t>Overview of Insurance &amp; Risk Management</a:t>
            </a: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C3FB5E-3945-A3A6-713E-354CB363B01F}"/>
              </a:ext>
            </a:extLst>
          </p:cNvPr>
          <p:cNvPicPr>
            <a:picLocks noChangeAspect="1"/>
          </p:cNvPicPr>
          <p:nvPr/>
        </p:nvPicPr>
        <p:blipFill>
          <a:blip r:embed="rId4"/>
          <a:stretch>
            <a:fillRect/>
          </a:stretch>
        </p:blipFill>
        <p:spPr>
          <a:xfrm>
            <a:off x="1752600" y="1066800"/>
            <a:ext cx="5683069" cy="5015187"/>
          </a:xfrm>
          <a:prstGeom prst="rect">
            <a:avLst/>
          </a:prstGeom>
        </p:spPr>
      </p:pic>
      <p:sp>
        <p:nvSpPr>
          <p:cNvPr id="9" name="TextBox 8">
            <a:extLst>
              <a:ext uri="{FF2B5EF4-FFF2-40B4-BE49-F238E27FC236}">
                <a16:creationId xmlns:a16="http://schemas.microsoft.com/office/drawing/2014/main" id="{8C6CD831-B44D-986D-A2F8-E7B5AFB2C07E}"/>
              </a:ext>
            </a:extLst>
          </p:cNvPr>
          <p:cNvSpPr txBox="1"/>
          <p:nvPr/>
        </p:nvSpPr>
        <p:spPr>
          <a:xfrm>
            <a:off x="1717964" y="6100960"/>
            <a:ext cx="5761577" cy="307777"/>
          </a:xfrm>
          <a:prstGeom prst="rect">
            <a:avLst/>
          </a:prstGeom>
          <a:noFill/>
        </p:spPr>
        <p:txBody>
          <a:bodyPr wrap="none" rtlCol="0">
            <a:spAutoFit/>
          </a:bodyPr>
          <a:lstStyle/>
          <a:p>
            <a:r>
              <a:rPr lang="en-US" sz="1400" i="1" dirty="0"/>
              <a:t>Reference:  American Institute for Chartered Property Casualty Underwriters</a:t>
            </a:r>
          </a:p>
        </p:txBody>
      </p:sp>
    </p:spTree>
    <p:extLst>
      <p:ext uri="{BB962C8B-B14F-4D97-AF65-F5344CB8AC3E}">
        <p14:creationId xmlns:p14="http://schemas.microsoft.com/office/powerpoint/2010/main" val="36010948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schilling\Desktop\PP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57488"/>
            <a:ext cx="9144000" cy="1414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2757489"/>
            <a:ext cx="7543800" cy="1414463"/>
          </a:xfrm>
        </p:spPr>
        <p:txBody>
          <a:bodyPr>
            <a:noAutofit/>
          </a:bodyPr>
          <a:lstStyle/>
          <a:p>
            <a:r>
              <a:rPr lang="en-US" b="1" dirty="0">
                <a:solidFill>
                  <a:schemeClr val="bg1"/>
                </a:solidFill>
              </a:rPr>
              <a:t>NJSIG Insurance Coverage Offerings</a:t>
            </a:r>
            <a:endParaRPr lang="en-US" sz="3200" b="1" dirty="0">
              <a:solidFill>
                <a:schemeClr val="bg1"/>
              </a:solidFill>
            </a:endParaRPr>
          </a:p>
        </p:txBody>
      </p:sp>
      <p:sp>
        <p:nvSpPr>
          <p:cNvPr id="5" name="Title 1"/>
          <p:cNvSpPr txBox="1">
            <a:spLocks/>
          </p:cNvSpPr>
          <p:nvPr/>
        </p:nvSpPr>
        <p:spPr>
          <a:xfrm>
            <a:off x="1371600" y="1752600"/>
            <a:ext cx="5772150" cy="757238"/>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6000" b="1" dirty="0">
              <a:solidFill>
                <a:srgbClr val="495E88"/>
              </a:solidFill>
              <a:latin typeface="Calibri"/>
            </a:endParaRPr>
          </a:p>
        </p:txBody>
      </p:sp>
      <p:pic>
        <p:nvPicPr>
          <p:cNvPr id="7" name="Picture 2" descr="U:\NJSIG Logo\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589" y="5503988"/>
            <a:ext cx="2858702" cy="141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168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7" y="304800"/>
            <a:ext cx="9144000" cy="641350"/>
          </a:xfrm>
        </p:spPr>
        <p:txBody>
          <a:bodyPr>
            <a:noAutofit/>
          </a:bodyPr>
          <a:lstStyle/>
          <a:p>
            <a:pPr algn="ctr"/>
            <a:r>
              <a:rPr lang="en-US" sz="4400" dirty="0">
                <a:solidFill>
                  <a:schemeClr val="accent6">
                    <a:lumMod val="75000"/>
                  </a:schemeClr>
                </a:solidFill>
              </a:rPr>
              <a:t>Insurance Coverage:  Workers’ Comp</a:t>
            </a:r>
          </a:p>
        </p:txBody>
      </p:sp>
      <p:sp>
        <p:nvSpPr>
          <p:cNvPr id="3" name="Content Placeholder 2"/>
          <p:cNvSpPr>
            <a:spLocks noGrp="1"/>
          </p:cNvSpPr>
          <p:nvPr>
            <p:ph idx="1"/>
          </p:nvPr>
        </p:nvSpPr>
        <p:spPr>
          <a:xfrm>
            <a:off x="4178497" y="1143000"/>
            <a:ext cx="4739662" cy="5283945"/>
          </a:xfrm>
        </p:spPr>
        <p:txBody>
          <a:bodyPr>
            <a:normAutofit/>
          </a:bodyPr>
          <a:lstStyle/>
          <a:p>
            <a:pPr marL="0" indent="0" algn="just">
              <a:buNone/>
            </a:pPr>
            <a:r>
              <a:rPr lang="en-US" sz="1600" b="1" u="sng" dirty="0">
                <a:solidFill>
                  <a:srgbClr val="17375E"/>
                </a:solidFill>
                <a:latin typeface="Arial" panose="020B0604020202020204" pitchFamily="34" charset="0"/>
                <a:cs typeface="Arial" panose="020B0604020202020204" pitchFamily="34" charset="0"/>
              </a:rPr>
              <a:t>Workers’ Compensation</a:t>
            </a:r>
            <a:r>
              <a:rPr lang="en-US" sz="1600" b="1" i="1" dirty="0">
                <a:solidFill>
                  <a:srgbClr val="17375E"/>
                </a:solidFill>
                <a:latin typeface="Arial" panose="020B0604020202020204" pitchFamily="34" charset="0"/>
                <a:cs typeface="Arial" panose="020B0604020202020204" pitchFamily="34" charset="0"/>
              </a:rPr>
              <a:t> </a:t>
            </a:r>
            <a:r>
              <a:rPr lang="en-US" sz="1600" dirty="0">
                <a:solidFill>
                  <a:srgbClr val="17375E"/>
                </a:solidFill>
                <a:latin typeface="Arial" panose="020B0604020202020204" pitchFamily="34" charset="0"/>
                <a:cs typeface="Arial" panose="020B0604020202020204" pitchFamily="34" charset="0"/>
              </a:rPr>
              <a:t>is a statutory coverage that operates to provide employees who are injured with predictable, prompt and equitable compensation for work-related injuries. In exchange for accepting these benefits, employees give up their right to pursue a tort action – also known as a personal injury lawsuit – against their employers. In NJ, the Employers’ Liability Insurance Law requires certain employers to show proof of their financial ability to meet the obligations created under the workers’ compensation statutory scheme.  School District’s can do this in several ways: </a:t>
            </a:r>
          </a:p>
          <a:p>
            <a:pPr algn="just">
              <a:spcBef>
                <a:spcPts val="600"/>
              </a:spcBef>
              <a:buFont typeface="+mj-lt"/>
              <a:buAutoNum type="arabicPeriod"/>
            </a:pPr>
            <a:r>
              <a:rPr lang="en-US" sz="1600" dirty="0">
                <a:solidFill>
                  <a:srgbClr val="17375E"/>
                </a:solidFill>
                <a:latin typeface="Arial" panose="020B0604020202020204" pitchFamily="34" charset="0"/>
                <a:cs typeface="Arial" panose="020B0604020202020204" pitchFamily="34" charset="0"/>
              </a:rPr>
              <a:t>By buying private insurance;</a:t>
            </a:r>
          </a:p>
          <a:p>
            <a:pPr algn="just">
              <a:spcBef>
                <a:spcPts val="600"/>
              </a:spcBef>
              <a:buFont typeface="+mj-lt"/>
              <a:buAutoNum type="arabicPeriod"/>
            </a:pPr>
            <a:r>
              <a:rPr lang="en-US" sz="1600" dirty="0">
                <a:solidFill>
                  <a:srgbClr val="17375E"/>
                </a:solidFill>
                <a:latin typeface="Arial" panose="020B0604020202020204" pitchFamily="34" charset="0"/>
                <a:cs typeface="Arial" panose="020B0604020202020204" pitchFamily="34" charset="0"/>
              </a:rPr>
              <a:t>Self-insuring (having enough cash on hand to pay for WC claims themselves); or </a:t>
            </a:r>
          </a:p>
          <a:p>
            <a:pPr algn="just">
              <a:spcBef>
                <a:spcPts val="600"/>
              </a:spcBef>
              <a:buFont typeface="+mj-lt"/>
              <a:buAutoNum type="arabicPeriod"/>
            </a:pPr>
            <a:r>
              <a:rPr lang="en-US" sz="1600" dirty="0">
                <a:solidFill>
                  <a:srgbClr val="17375E"/>
                </a:solidFill>
                <a:latin typeface="Arial" panose="020B0604020202020204" pitchFamily="34" charset="0"/>
                <a:cs typeface="Arial" panose="020B0604020202020204" pitchFamily="34" charset="0"/>
              </a:rPr>
              <a:t>By joining together with other boards of education to form a school board insurance group (“JIF”) </a:t>
            </a:r>
          </a:p>
        </p:txBody>
      </p:sp>
      <p:sp>
        <p:nvSpPr>
          <p:cNvPr id="4" name="Text Placeholder 3"/>
          <p:cNvSpPr>
            <a:spLocks noGrp="1"/>
          </p:cNvSpPr>
          <p:nvPr>
            <p:ph type="body" sz="half" idx="2"/>
          </p:nvPr>
        </p:nvSpPr>
        <p:spPr>
          <a:xfrm>
            <a:off x="-3591" y="1047484"/>
            <a:ext cx="4038600" cy="5135563"/>
          </a:xfrm>
        </p:spPr>
        <p:txBody>
          <a:bodyPr>
            <a:normAutofit/>
          </a:bodyPr>
          <a:lstStyle/>
          <a:p>
            <a:r>
              <a:rPr lang="en-US" sz="2000" b="1" u="sng" dirty="0">
                <a:solidFill>
                  <a:schemeClr val="tx2">
                    <a:lumMod val="75000"/>
                  </a:schemeClr>
                </a:solidFill>
                <a:latin typeface="Arial" panose="020B0604020202020204" pitchFamily="34" charset="0"/>
                <a:cs typeface="Arial" panose="020B0604020202020204" pitchFamily="34" charset="0"/>
              </a:rPr>
              <a:t>Workers’ Compensation </a:t>
            </a:r>
            <a:r>
              <a:rPr lang="en-US" sz="1200" b="1" u="sng" dirty="0">
                <a:solidFill>
                  <a:schemeClr val="tx2">
                    <a:lumMod val="75000"/>
                  </a:schemeClr>
                </a:solidFill>
                <a:latin typeface="Arial" panose="020B0604020202020204" pitchFamily="34" charset="0"/>
                <a:cs typeface="Arial" panose="020B0604020202020204" pitchFamily="34" charset="0"/>
              </a:rPr>
              <a:t>(WC)</a:t>
            </a:r>
          </a:p>
          <a:p>
            <a:r>
              <a:rPr lang="en-US" sz="1800" b="1" dirty="0">
                <a:solidFill>
                  <a:schemeClr val="tx2">
                    <a:lumMod val="75000"/>
                  </a:schemeClr>
                </a:solidFill>
                <a:latin typeface="Arial" panose="020B0604020202020204" pitchFamily="34" charset="0"/>
                <a:cs typeface="Arial" panose="020B0604020202020204" pitchFamily="34" charset="0"/>
              </a:rPr>
              <a:t>  Supplemental Indemnity </a:t>
            </a:r>
            <a:r>
              <a:rPr lang="en-US" sz="1200" b="1" dirty="0">
                <a:solidFill>
                  <a:schemeClr val="tx2">
                    <a:lumMod val="75000"/>
                  </a:schemeClr>
                </a:solidFill>
                <a:latin typeface="Arial" panose="020B0604020202020204" pitchFamily="34" charset="0"/>
                <a:cs typeface="Arial" panose="020B0604020202020204" pitchFamily="34" charset="0"/>
              </a:rPr>
              <a:t>(SI</a:t>
            </a:r>
            <a:r>
              <a:rPr lang="en-US" sz="1200" dirty="0">
                <a:solidFill>
                  <a:schemeClr val="tx2">
                    <a:lumMod val="75000"/>
                  </a:schemeClr>
                </a:solidFill>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sz="1800" dirty="0"/>
          </a:p>
          <a:p>
            <a:endParaRPr lang="en-US" sz="1800" dirty="0"/>
          </a:p>
          <a:p>
            <a:endParaRPr lang="en-US" sz="1800" dirty="0"/>
          </a:p>
          <a:p>
            <a:endParaRPr lang="en-US" sz="1800" dirty="0"/>
          </a:p>
          <a:p>
            <a:endParaRPr lang="en-US" sz="1800" dirty="0"/>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057400"/>
            <a:ext cx="4038600" cy="480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C:\Users\lschilling\Desktop\inju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1180" y="2286000"/>
            <a:ext cx="1856137"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1579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283945"/>
          </a:xfrm>
        </p:spPr>
        <p:txBody>
          <a:bodyPr>
            <a:noAutofit/>
          </a:bodyPr>
          <a:lstStyle/>
          <a:p>
            <a:pPr marL="0" marR="101440" indent="0" algn="just">
              <a:buNone/>
            </a:pPr>
            <a:r>
              <a:rPr lang="en-US" sz="1600" b="1" i="0" u="sng" strike="noStrike" baseline="0" dirty="0">
                <a:solidFill>
                  <a:srgbClr val="17375E"/>
                </a:solidFill>
                <a:latin typeface="Arial" panose="020B0604020202020204" pitchFamily="34" charset="0"/>
                <a:cs typeface="Arial" panose="020B0604020202020204" pitchFamily="34" charset="0"/>
              </a:rPr>
              <a:t>“WC” Coverage Form:</a:t>
            </a:r>
            <a:endParaRPr lang="en-US" sz="1600" b="0" i="0" u="sng" strike="noStrike" baseline="0" dirty="0">
              <a:solidFill>
                <a:srgbClr val="17375E"/>
              </a:solidFill>
              <a:latin typeface="Arial" panose="020B0604020202020204" pitchFamily="34" charset="0"/>
              <a:cs typeface="Arial" panose="020B0604020202020204" pitchFamily="34" charset="0"/>
            </a:endParaRPr>
          </a:p>
          <a:p>
            <a:pPr marL="0" marR="51790" indent="0" algn="just">
              <a:spcBef>
                <a:spcPts val="600"/>
              </a:spcBef>
              <a:buNone/>
            </a:pPr>
            <a:r>
              <a:rPr lang="en-US" sz="1600" b="1" i="0" strike="noStrike" baseline="0" dirty="0">
                <a:solidFill>
                  <a:srgbClr val="17375E"/>
                </a:solidFill>
                <a:latin typeface="Arial" panose="020B0604020202020204" pitchFamily="34" charset="0"/>
                <a:cs typeface="Arial" panose="020B0604020202020204" pitchFamily="34" charset="0"/>
              </a:rPr>
              <a:t>Workers’ Compensation Coverage Part 1: </a:t>
            </a:r>
            <a:r>
              <a:rPr lang="en-US" sz="1600" i="0" strike="noStrike" baseline="0" dirty="0">
                <a:solidFill>
                  <a:srgbClr val="17375E"/>
                </a:solidFill>
                <a:latin typeface="Arial" panose="020B0604020202020204" pitchFamily="34" charset="0"/>
                <a:cs typeface="Arial" panose="020B0604020202020204" pitchFamily="34" charset="0"/>
              </a:rPr>
              <a:t>Statutory Limits</a:t>
            </a:r>
          </a:p>
          <a:p>
            <a:pPr marL="0" marR="64840" indent="0" algn="just">
              <a:buNone/>
            </a:pPr>
            <a:r>
              <a:rPr lang="en-US" sz="1600" b="1" i="0" strike="noStrike" baseline="0" dirty="0">
                <a:solidFill>
                  <a:srgbClr val="17375E"/>
                </a:solidFill>
                <a:latin typeface="Arial" panose="020B0604020202020204" pitchFamily="34" charset="0"/>
                <a:cs typeface="Arial" panose="020B0604020202020204" pitchFamily="34" charset="0"/>
              </a:rPr>
              <a:t>Employers’ Liability Coverage Part 2: </a:t>
            </a:r>
          </a:p>
          <a:p>
            <a:pPr marR="57810" algn="just"/>
            <a:r>
              <a:rPr lang="en-US" sz="1600" i="0" strike="noStrike" baseline="0" dirty="0">
                <a:solidFill>
                  <a:srgbClr val="17375E"/>
                </a:solidFill>
                <a:latin typeface="Arial" panose="020B0604020202020204" pitchFamily="34" charset="0"/>
                <a:cs typeface="Arial" panose="020B0604020202020204" pitchFamily="34" charset="0"/>
              </a:rPr>
              <a:t>$3,000,000 each accident</a:t>
            </a:r>
          </a:p>
          <a:p>
            <a:pPr marR="55740" algn="just"/>
            <a:r>
              <a:rPr lang="en-US" sz="1600" i="0" strike="noStrike" baseline="0" dirty="0">
                <a:solidFill>
                  <a:srgbClr val="17375E"/>
                </a:solidFill>
                <a:latin typeface="Arial" panose="020B0604020202020204" pitchFamily="34" charset="0"/>
                <a:cs typeface="Arial" panose="020B0604020202020204" pitchFamily="34" charset="0"/>
              </a:rPr>
              <a:t>$3,000,000 each employee</a:t>
            </a:r>
          </a:p>
          <a:p>
            <a:pPr marR="23890" algn="just"/>
            <a:r>
              <a:rPr lang="en-US" sz="1600" i="0" strike="noStrike" baseline="0" dirty="0">
                <a:solidFill>
                  <a:srgbClr val="17375E"/>
                </a:solidFill>
                <a:latin typeface="Arial" panose="020B0604020202020204" pitchFamily="34" charset="0"/>
                <a:cs typeface="Arial" panose="020B0604020202020204" pitchFamily="34" charset="0"/>
              </a:rPr>
              <a:t>$3,000,000 policy limit bodily injury by disease</a:t>
            </a:r>
          </a:p>
          <a:p>
            <a:pPr marL="0" marR="12440" indent="0" algn="just">
              <a:buNone/>
            </a:pPr>
            <a:r>
              <a:rPr lang="en-US" sz="1600" b="1" dirty="0">
                <a:solidFill>
                  <a:srgbClr val="17375E"/>
                </a:solidFill>
                <a:latin typeface="Arial" panose="020B0604020202020204" pitchFamily="34" charset="0"/>
                <a:cs typeface="Arial" panose="020B0604020202020204" pitchFamily="34" charset="0"/>
              </a:rPr>
              <a:t>Other</a:t>
            </a:r>
            <a:r>
              <a:rPr lang="en-US" sz="1600" b="1" strike="noStrike" baseline="0" dirty="0">
                <a:solidFill>
                  <a:srgbClr val="17375E"/>
                </a:solidFill>
                <a:latin typeface="Arial" panose="020B0604020202020204" pitchFamily="34" charset="0"/>
                <a:cs typeface="Arial" panose="020B0604020202020204" pitchFamily="34" charset="0"/>
              </a:rPr>
              <a:t> States Coverage Part 3:</a:t>
            </a:r>
            <a:r>
              <a:rPr lang="en-US" sz="1600" b="1" dirty="0">
                <a:solidFill>
                  <a:srgbClr val="17375E"/>
                </a:solidFill>
                <a:latin typeface="Arial" panose="020B0604020202020204" pitchFamily="34" charset="0"/>
                <a:cs typeface="Arial" panose="020B0604020202020204" pitchFamily="34" charset="0"/>
              </a:rPr>
              <a:t> </a:t>
            </a:r>
            <a:r>
              <a:rPr lang="en-US" sz="1600" dirty="0">
                <a:solidFill>
                  <a:srgbClr val="17375E"/>
                </a:solidFill>
                <a:latin typeface="Arial" panose="020B0604020202020204" pitchFamily="34" charset="0"/>
                <a:cs typeface="Arial" panose="020B0604020202020204" pitchFamily="34" charset="0"/>
              </a:rPr>
              <a:t>A</a:t>
            </a:r>
            <a:r>
              <a:rPr lang="en-US" sz="1600" strike="noStrike" baseline="0" dirty="0">
                <a:solidFill>
                  <a:srgbClr val="17375E"/>
                </a:solidFill>
                <a:latin typeface="Arial" panose="020B0604020202020204" pitchFamily="34" charset="0"/>
                <a:cs typeface="Arial" panose="020B0604020202020204" pitchFamily="34" charset="0"/>
              </a:rPr>
              <a:t>pplicable in all states except ND, WA, OH, WV and WY</a:t>
            </a:r>
          </a:p>
          <a:p>
            <a:pPr marL="0" indent="0" algn="just">
              <a:spcBef>
                <a:spcPts val="0"/>
              </a:spcBef>
              <a:buNone/>
            </a:pPr>
            <a:endParaRPr lang="en-US" sz="1600" b="1" dirty="0">
              <a:solidFill>
                <a:srgbClr val="17375E"/>
              </a:solidFill>
              <a:latin typeface="Arial" panose="020B0604020202020204" pitchFamily="34" charset="0"/>
              <a:cs typeface="Arial" panose="020B0604020202020204" pitchFamily="34" charset="0"/>
            </a:endParaRPr>
          </a:p>
          <a:p>
            <a:pPr marL="0" indent="0" algn="just">
              <a:buNone/>
            </a:pPr>
            <a:r>
              <a:rPr lang="en-US" sz="1600" b="1" i="0" u="sng" strike="noStrike" baseline="0" dirty="0">
                <a:solidFill>
                  <a:srgbClr val="17375E"/>
                </a:solidFill>
                <a:latin typeface="Arial" panose="020B0604020202020204" pitchFamily="34" charset="0"/>
                <a:cs typeface="Arial" panose="020B0604020202020204" pitchFamily="34" charset="0"/>
              </a:rPr>
              <a:t>“SI” Coverage Form:</a:t>
            </a:r>
            <a:endParaRPr lang="en-US" sz="1600" b="0" i="0" u="sng" strike="noStrike" baseline="0" dirty="0">
              <a:solidFill>
                <a:srgbClr val="17375E"/>
              </a:solidFill>
              <a:latin typeface="Arial" panose="020B0604020202020204" pitchFamily="34" charset="0"/>
              <a:cs typeface="Arial" panose="020B0604020202020204" pitchFamily="34" charset="0"/>
            </a:endParaRPr>
          </a:p>
          <a:p>
            <a:pPr marL="0" marR="15180" indent="0" algn="just">
              <a:buNone/>
            </a:pPr>
            <a:r>
              <a:rPr lang="en-US" sz="1600" b="0" i="0" u="none" strike="noStrike" baseline="0" dirty="0">
                <a:solidFill>
                  <a:srgbClr val="17375E"/>
                </a:solidFill>
                <a:latin typeface="Arial" panose="020B0604020202020204" pitchFamily="34" charset="0"/>
                <a:cs typeface="Arial" panose="020B0604020202020204" pitchFamily="34" charset="0"/>
              </a:rPr>
              <a:t>Covers full salary of employees injured in the course and scope of employment, less wage loss due under Title 34, NJ Workers Compensation Act</a:t>
            </a:r>
          </a:p>
          <a:p>
            <a:pPr algn="just"/>
            <a:r>
              <a:rPr lang="en-US" sz="1600" b="0" i="0" strike="noStrike" baseline="0" dirty="0">
                <a:solidFill>
                  <a:srgbClr val="17375E"/>
                </a:solidFill>
                <a:latin typeface="Arial" panose="020B0604020202020204" pitchFamily="34" charset="0"/>
                <a:cs typeface="Arial" panose="020B0604020202020204" pitchFamily="34" charset="0"/>
              </a:rPr>
              <a:t>Maximum benefit period: 52 weeks</a:t>
            </a:r>
          </a:p>
          <a:p>
            <a:pPr algn="just"/>
            <a:r>
              <a:rPr lang="en-US" sz="1600" b="0" i="0" strike="noStrike" baseline="0" dirty="0">
                <a:solidFill>
                  <a:srgbClr val="17375E"/>
                </a:solidFill>
                <a:latin typeface="Arial" panose="020B0604020202020204" pitchFamily="34" charset="0"/>
                <a:cs typeface="Arial" panose="020B0604020202020204" pitchFamily="34" charset="0"/>
              </a:rPr>
              <a:t>Waiting period options: 0, 7, 30 and 60 days</a:t>
            </a:r>
          </a:p>
          <a:p>
            <a:pPr algn="just"/>
            <a:r>
              <a:rPr lang="en-US" sz="1600" b="0" i="0" strike="noStrike" baseline="0" dirty="0">
                <a:solidFill>
                  <a:srgbClr val="17375E"/>
                </a:solidFill>
                <a:latin typeface="Arial" panose="020B0604020202020204" pitchFamily="34" charset="0"/>
                <a:cs typeface="Arial" panose="020B0604020202020204" pitchFamily="34" charset="0"/>
              </a:rPr>
              <a:t>Maximum weekly benefit: $2,500 available</a:t>
            </a:r>
          </a:p>
          <a:p>
            <a:pPr marL="0" indent="0" algn="just">
              <a:spcBef>
                <a:spcPts val="0"/>
              </a:spcBef>
              <a:buNone/>
            </a:pPr>
            <a:endParaRPr lang="en-US" sz="1600" b="1" dirty="0">
              <a:solidFill>
                <a:srgbClr val="17375E"/>
              </a:solidFill>
              <a:latin typeface="Arial" panose="020B0604020202020204" pitchFamily="34" charset="0"/>
              <a:cs typeface="Arial" panose="020B0604020202020204" pitchFamily="34" charset="0"/>
            </a:endParaRPr>
          </a:p>
          <a:p>
            <a:pPr marL="0" indent="0" algn="just">
              <a:buNone/>
            </a:pPr>
            <a:r>
              <a:rPr lang="en-US" sz="1600" b="1" u="sng" dirty="0">
                <a:solidFill>
                  <a:srgbClr val="17375E"/>
                </a:solidFill>
                <a:latin typeface="Arial" panose="020B0604020202020204" pitchFamily="34" charset="0"/>
                <a:cs typeface="Arial" panose="020B0604020202020204" pitchFamily="34" charset="0"/>
              </a:rPr>
              <a:t>Cost Containment:</a:t>
            </a:r>
          </a:p>
          <a:p>
            <a:pPr marL="0" indent="0" algn="just">
              <a:buNone/>
            </a:pPr>
            <a:r>
              <a:rPr lang="en-US" sz="1600" dirty="0">
                <a:solidFill>
                  <a:srgbClr val="17375E"/>
                </a:solidFill>
                <a:latin typeface="Arial" panose="020B0604020202020204" pitchFamily="34" charset="0"/>
                <a:cs typeface="Arial" panose="020B0604020202020204" pitchFamily="34" charset="0"/>
              </a:rPr>
              <a:t>Programs that support accident prevention, early return to work and discounted provider networks significantly reduce </a:t>
            </a:r>
            <a:r>
              <a:rPr lang="en-US" sz="1600" b="1" dirty="0">
                <a:solidFill>
                  <a:srgbClr val="17375E"/>
                </a:solidFill>
                <a:latin typeface="Arial" panose="020B0604020202020204" pitchFamily="34" charset="0"/>
                <a:cs typeface="Arial" panose="020B0604020202020204" pitchFamily="34" charset="0"/>
              </a:rPr>
              <a:t>WC </a:t>
            </a:r>
            <a:r>
              <a:rPr lang="en-US" sz="1600" dirty="0">
                <a:solidFill>
                  <a:srgbClr val="17375E"/>
                </a:solidFill>
                <a:latin typeface="Arial" panose="020B0604020202020204" pitchFamily="34" charset="0"/>
                <a:cs typeface="Arial" panose="020B0604020202020204" pitchFamily="34" charset="0"/>
              </a:rPr>
              <a:t>costs. </a:t>
            </a: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0057" y="304800"/>
            <a:ext cx="9144000" cy="641350"/>
          </a:xfrm>
        </p:spPr>
        <p:txBody>
          <a:bodyPr>
            <a:noAutofit/>
          </a:bodyPr>
          <a:lstStyle/>
          <a:p>
            <a:pPr algn="ctr"/>
            <a:r>
              <a:rPr lang="en-US" sz="4400" dirty="0">
                <a:solidFill>
                  <a:schemeClr val="accent6">
                    <a:lumMod val="75000"/>
                  </a:schemeClr>
                </a:solidFill>
              </a:rPr>
              <a:t>Insurance Coverage:  Workers’ Comp</a:t>
            </a:r>
          </a:p>
        </p:txBody>
      </p:sp>
    </p:spTree>
    <p:extLst>
      <p:ext uri="{BB962C8B-B14F-4D97-AF65-F5344CB8AC3E}">
        <p14:creationId xmlns:p14="http://schemas.microsoft.com/office/powerpoint/2010/main" val="15970382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57" y="1143001"/>
            <a:ext cx="4412343" cy="5334000"/>
          </a:xfrm>
        </p:spPr>
        <p:txBody>
          <a:bodyPr/>
          <a:lstStyle/>
          <a:p>
            <a:r>
              <a:rPr lang="en-US" sz="2500" b="1" u="sng" dirty="0">
                <a:solidFill>
                  <a:schemeClr val="tx2">
                    <a:lumMod val="75000"/>
                  </a:schemeClr>
                </a:solidFill>
                <a:latin typeface="Arial" panose="020B0604020202020204" pitchFamily="34" charset="0"/>
                <a:cs typeface="Arial" panose="020B0604020202020204" pitchFamily="34" charset="0"/>
              </a:rPr>
              <a:t>Property Insurance</a:t>
            </a:r>
          </a:p>
          <a:p>
            <a:pPr marL="512763" indent="-285750">
              <a:buFont typeface="Arial" panose="020B0604020202020204" pitchFamily="34" charset="0"/>
              <a:buChar char="•"/>
            </a:pPr>
            <a:r>
              <a:rPr lang="en-US" sz="1800" b="1" dirty="0">
                <a:solidFill>
                  <a:schemeClr val="tx2">
                    <a:lumMod val="75000"/>
                  </a:schemeClr>
                </a:solidFill>
                <a:latin typeface="Arial" panose="020B0604020202020204" pitchFamily="34" charset="0"/>
                <a:cs typeface="Arial" panose="020B0604020202020204" pitchFamily="34" charset="0"/>
              </a:rPr>
              <a:t>Electronic Data Processing  </a:t>
            </a:r>
          </a:p>
          <a:p>
            <a:pPr marL="512763" indent="-285750">
              <a:buFont typeface="Arial" panose="020B0604020202020204" pitchFamily="34" charset="0"/>
              <a:buChar char="•"/>
            </a:pPr>
            <a:r>
              <a:rPr lang="en-US" sz="1800" b="1" dirty="0">
                <a:solidFill>
                  <a:schemeClr val="tx2">
                    <a:lumMod val="75000"/>
                  </a:schemeClr>
                </a:solidFill>
                <a:latin typeface="Arial" panose="020B0604020202020204" pitchFamily="34" charset="0"/>
                <a:cs typeface="Arial" panose="020B0604020202020204" pitchFamily="34" charset="0"/>
              </a:rPr>
              <a:t>Equipment breakdown</a:t>
            </a:r>
          </a:p>
          <a:p>
            <a:pPr marL="512763" lvl="0" indent="-285750">
              <a:buFont typeface="Arial" panose="020B0604020202020204" pitchFamily="34" charset="0"/>
              <a:buChar char="•"/>
            </a:pPr>
            <a:r>
              <a:rPr lang="en-US" sz="1800" b="1" dirty="0">
                <a:solidFill>
                  <a:srgbClr val="1F497D">
                    <a:lumMod val="75000"/>
                  </a:srgbClr>
                </a:solidFill>
                <a:latin typeface="Arial" panose="020B0604020202020204" pitchFamily="34" charset="0"/>
                <a:cs typeface="Arial" panose="020B0604020202020204" pitchFamily="34" charset="0"/>
              </a:rPr>
              <a:t>Site Pollution Incident Legal Liability</a:t>
            </a: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
          </p:nvPr>
        </p:nvSpPr>
        <p:spPr>
          <a:xfrm>
            <a:off x="4134212" y="1143001"/>
            <a:ext cx="4781187" cy="5791199"/>
          </a:xfrm>
        </p:spPr>
        <p:txBody>
          <a:bodyPr>
            <a:normAutofit lnSpcReduction="10000"/>
          </a:bodyPr>
          <a:lstStyle/>
          <a:p>
            <a:pPr marL="0" indent="0" algn="just">
              <a:buNone/>
            </a:pPr>
            <a:r>
              <a:rPr lang="en-US" sz="2200" b="1" dirty="0">
                <a:solidFill>
                  <a:schemeClr val="tx2">
                    <a:lumMod val="75000"/>
                  </a:schemeClr>
                </a:solidFill>
                <a:latin typeface="Arial" panose="020B0604020202020204" pitchFamily="34" charset="0"/>
                <a:cs typeface="Arial" panose="020B0604020202020204" pitchFamily="34" charset="0"/>
              </a:rPr>
              <a:t>Property - What it does:</a:t>
            </a:r>
          </a:p>
          <a:p>
            <a:pPr algn="just"/>
            <a:r>
              <a:rPr lang="en-US" sz="1600" dirty="0">
                <a:solidFill>
                  <a:schemeClr val="tx2">
                    <a:lumMod val="75000"/>
                  </a:schemeClr>
                </a:solidFill>
                <a:latin typeface="Arial" panose="020B0604020202020204" pitchFamily="34" charset="0"/>
                <a:cs typeface="Arial" panose="020B0604020202020204" pitchFamily="34" charset="0"/>
              </a:rPr>
              <a:t>Pays the district for direct physical loss to real and personal property owned by the district and caused by a covered peril (i.e., fire, lightning, wind, hail).</a:t>
            </a:r>
          </a:p>
          <a:p>
            <a:pPr marL="0" indent="0" algn="just">
              <a:buNone/>
            </a:pPr>
            <a:r>
              <a:rPr lang="en-US" sz="2200" b="1" dirty="0">
                <a:solidFill>
                  <a:schemeClr val="tx2">
                    <a:lumMod val="75000"/>
                  </a:schemeClr>
                </a:solidFill>
                <a:latin typeface="Arial" panose="020B0604020202020204" pitchFamily="34" charset="0"/>
                <a:cs typeface="Arial" panose="020B0604020202020204" pitchFamily="34" charset="0"/>
              </a:rPr>
              <a:t>Property - What it </a:t>
            </a:r>
            <a:r>
              <a:rPr lang="en-US" sz="2200" b="1" i="1" dirty="0">
                <a:solidFill>
                  <a:schemeClr val="tx2">
                    <a:lumMod val="75000"/>
                  </a:schemeClr>
                </a:solidFill>
                <a:latin typeface="Arial" panose="020B0604020202020204" pitchFamily="34" charset="0"/>
                <a:cs typeface="Arial" panose="020B0604020202020204" pitchFamily="34" charset="0"/>
              </a:rPr>
              <a:t>might</a:t>
            </a:r>
            <a:r>
              <a:rPr lang="en-US" sz="2200" b="1" dirty="0">
                <a:solidFill>
                  <a:schemeClr val="tx2">
                    <a:lumMod val="75000"/>
                  </a:schemeClr>
                </a:solidFill>
                <a:latin typeface="Arial" panose="020B0604020202020204" pitchFamily="34" charset="0"/>
                <a:cs typeface="Arial" panose="020B0604020202020204" pitchFamily="34" charset="0"/>
              </a:rPr>
              <a:t> do:</a:t>
            </a:r>
          </a:p>
          <a:p>
            <a:pPr algn="just"/>
            <a:r>
              <a:rPr lang="en-US" sz="1600" dirty="0">
                <a:solidFill>
                  <a:schemeClr val="tx2">
                    <a:lumMod val="75000"/>
                  </a:schemeClr>
                </a:solidFill>
                <a:latin typeface="Arial" panose="020B0604020202020204" pitchFamily="34" charset="0"/>
                <a:cs typeface="Arial" panose="020B0604020202020204" pitchFamily="34" charset="0"/>
              </a:rPr>
              <a:t>Cover mechanical and electrical failure of boilers, electrical panels, data processing equipment and transformers.</a:t>
            </a:r>
          </a:p>
          <a:p>
            <a:pPr algn="just"/>
            <a:r>
              <a:rPr lang="en-US" sz="1600" dirty="0">
                <a:solidFill>
                  <a:schemeClr val="tx2">
                    <a:lumMod val="75000"/>
                  </a:schemeClr>
                </a:solidFill>
                <a:latin typeface="Arial" panose="020B0604020202020204" pitchFamily="34" charset="0"/>
                <a:cs typeface="Arial" panose="020B0604020202020204" pitchFamily="34" charset="0"/>
              </a:rPr>
              <a:t>Protect from flood and earthquake.</a:t>
            </a:r>
          </a:p>
          <a:p>
            <a:pPr algn="just"/>
            <a:r>
              <a:rPr lang="en-US" sz="1600" dirty="0">
                <a:solidFill>
                  <a:schemeClr val="tx2">
                    <a:lumMod val="75000"/>
                  </a:schemeClr>
                </a:solidFill>
                <a:latin typeface="Arial" panose="020B0604020202020204" pitchFamily="34" charset="0"/>
                <a:cs typeface="Arial" panose="020B0604020202020204" pitchFamily="34" charset="0"/>
              </a:rPr>
              <a:t>Provide protection for the cost of compliance with the School Facilities Construction Act.</a:t>
            </a:r>
          </a:p>
          <a:p>
            <a:pPr marL="0" indent="0" algn="just">
              <a:buNone/>
            </a:pPr>
            <a:r>
              <a:rPr lang="en-US" sz="2200" b="1" dirty="0">
                <a:solidFill>
                  <a:schemeClr val="tx2">
                    <a:lumMod val="75000"/>
                  </a:schemeClr>
                </a:solidFill>
                <a:latin typeface="Arial" panose="020B0604020202020204" pitchFamily="34" charset="0"/>
                <a:cs typeface="Arial" panose="020B0604020202020204" pitchFamily="34" charset="0"/>
              </a:rPr>
              <a:t>Property - Cost containment:</a:t>
            </a:r>
          </a:p>
          <a:p>
            <a:pPr algn="just"/>
            <a:r>
              <a:rPr lang="en-US" sz="1600" dirty="0">
                <a:solidFill>
                  <a:schemeClr val="tx2">
                    <a:lumMod val="75000"/>
                  </a:schemeClr>
                </a:solidFill>
                <a:latin typeface="Arial" panose="020B0604020202020204" pitchFamily="34" charset="0"/>
                <a:cs typeface="Arial" panose="020B0604020202020204" pitchFamily="34" charset="0"/>
              </a:rPr>
              <a:t>Reduce the probability of losses through regular inspections and preventative maintenance.</a:t>
            </a:r>
          </a:p>
          <a:p>
            <a:pPr algn="just"/>
            <a:r>
              <a:rPr lang="en-US" sz="1600" dirty="0">
                <a:solidFill>
                  <a:schemeClr val="tx2">
                    <a:lumMod val="75000"/>
                  </a:schemeClr>
                </a:solidFill>
                <a:latin typeface="Arial" panose="020B0604020202020204" pitchFamily="34" charset="0"/>
                <a:cs typeface="Arial" panose="020B0604020202020204" pitchFamily="34" charset="0"/>
              </a:rPr>
              <a:t>Adequately insure assets by accurately reporting exposures (i.e., addresses of buildings, square footage, building &amp; contents values, whether the property is in a flood zone, etc.).</a:t>
            </a:r>
          </a:p>
          <a:p>
            <a:pPr marL="0" indent="0">
              <a:buNone/>
            </a:pPr>
            <a:r>
              <a:rPr lang="en-US" sz="1200" dirty="0"/>
              <a:t> </a:t>
            </a:r>
          </a:p>
        </p:txBody>
      </p:sp>
      <p:grpSp>
        <p:nvGrpSpPr>
          <p:cNvPr id="3" name="Group 2">
            <a:extLst>
              <a:ext uri="{FF2B5EF4-FFF2-40B4-BE49-F238E27FC236}">
                <a16:creationId xmlns:a16="http://schemas.microsoft.com/office/drawing/2014/main" id="{11E604AA-6954-1CAA-DB07-2DEA36C68984}"/>
              </a:ext>
            </a:extLst>
          </p:cNvPr>
          <p:cNvGrpSpPr/>
          <p:nvPr/>
        </p:nvGrpSpPr>
        <p:grpSpPr>
          <a:xfrm>
            <a:off x="55418" y="2895600"/>
            <a:ext cx="3983182" cy="2514599"/>
            <a:chOff x="-20782" y="3346530"/>
            <a:chExt cx="3983182" cy="2514599"/>
          </a:xfrm>
        </p:grpSpPr>
        <p:sp>
          <p:nvSpPr>
            <p:cNvPr id="6" name="Rectangle 5"/>
            <p:cNvSpPr/>
            <p:nvPr/>
          </p:nvSpPr>
          <p:spPr>
            <a:xfrm>
              <a:off x="-20782" y="3346530"/>
              <a:ext cx="3962400" cy="25145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3AEDE4C8-8181-65DA-A392-5B1F267DEF36}"/>
                </a:ext>
              </a:extLst>
            </p:cNvPr>
            <p:cNvGrpSpPr/>
            <p:nvPr/>
          </p:nvGrpSpPr>
          <p:grpSpPr>
            <a:xfrm>
              <a:off x="7257" y="3882618"/>
              <a:ext cx="3955143" cy="1520205"/>
              <a:chOff x="7257" y="3882618"/>
              <a:chExt cx="3955143" cy="1520205"/>
            </a:xfrm>
          </p:grpSpPr>
          <p:pic>
            <p:nvPicPr>
              <p:cNvPr id="8" name="Picture 2" descr="C:\Users\lschilling\Desktop\school fi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1294" y="3956788"/>
                <a:ext cx="1311106" cy="1413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lschilling\Desktop\fl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7" y="3882618"/>
                <a:ext cx="1194127" cy="1442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lschilling\Desktop\umbrell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7385" y="3943854"/>
                <a:ext cx="1158495" cy="145896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itle 1"/>
          <p:cNvSpPr>
            <a:spLocks noGrp="1"/>
          </p:cNvSpPr>
          <p:nvPr>
            <p:ph type="title"/>
          </p:nvPr>
        </p:nvSpPr>
        <p:spPr>
          <a:xfrm>
            <a:off x="-10057" y="304800"/>
            <a:ext cx="9144000" cy="641350"/>
          </a:xfrm>
        </p:spPr>
        <p:txBody>
          <a:bodyPr>
            <a:noAutofit/>
          </a:bodyPr>
          <a:lstStyle/>
          <a:p>
            <a:pPr algn="ctr"/>
            <a:r>
              <a:rPr lang="en-US" sz="5400" dirty="0">
                <a:solidFill>
                  <a:schemeClr val="accent6">
                    <a:lumMod val="75000"/>
                  </a:schemeClr>
                </a:solidFill>
              </a:rPr>
              <a:t>Insurance Coverage:  Property</a:t>
            </a:r>
          </a:p>
        </p:txBody>
      </p:sp>
    </p:spTree>
    <p:extLst>
      <p:ext uri="{BB962C8B-B14F-4D97-AF65-F5344CB8AC3E}">
        <p14:creationId xmlns:p14="http://schemas.microsoft.com/office/powerpoint/2010/main" val="4139397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05801" cy="5283945"/>
          </a:xfrm>
        </p:spPr>
        <p:txBody>
          <a:bodyPr>
            <a:noAutofit/>
          </a:bodyPr>
          <a:lstStyle/>
          <a:p>
            <a:pPr marL="0" marR="131420" indent="0">
              <a:buNone/>
            </a:pPr>
            <a:r>
              <a:rPr lang="en-US" sz="2000" b="1" u="sng" dirty="0">
                <a:solidFill>
                  <a:schemeClr val="tx2">
                    <a:lumMod val="75000"/>
                  </a:schemeClr>
                </a:solidFill>
                <a:latin typeface="Arial" panose="020B0604020202020204" pitchFamily="34" charset="0"/>
                <a:cs typeface="Arial" panose="020B0604020202020204" pitchFamily="34" charset="0"/>
              </a:rPr>
              <a:t>Commercial Property Limits:</a:t>
            </a:r>
          </a:p>
          <a:p>
            <a:pPr marL="0" marR="78660" indent="0" algn="just">
              <a:buNone/>
            </a:pPr>
            <a:r>
              <a:rPr lang="en-US" sz="1800" i="0" strike="noStrike" baseline="0" dirty="0">
                <a:solidFill>
                  <a:srgbClr val="000000"/>
                </a:solidFill>
                <a:latin typeface="Arial" panose="020B0604020202020204" pitchFamily="34" charset="0"/>
                <a:cs typeface="Arial" panose="020B0604020202020204" pitchFamily="34" charset="0"/>
              </a:rPr>
              <a:t>$500,000,000 per NJSIG Pool Occurrence</a:t>
            </a:r>
          </a:p>
          <a:p>
            <a:pPr marL="0" marR="78660" indent="0" algn="just">
              <a:buNone/>
            </a:pPr>
            <a:endParaRPr lang="en-US" sz="1400" dirty="0">
              <a:solidFill>
                <a:srgbClr val="000000"/>
              </a:solidFill>
              <a:latin typeface="Arial" panose="020B0604020202020204" pitchFamily="34" charset="0"/>
              <a:cs typeface="Arial" panose="020B0604020202020204" pitchFamily="34" charset="0"/>
            </a:endParaRPr>
          </a:p>
          <a:p>
            <a:pPr marL="0" marR="78660" indent="0" algn="just">
              <a:buNone/>
            </a:pPr>
            <a:r>
              <a:rPr lang="en-US" sz="1800" b="1" dirty="0">
                <a:solidFill>
                  <a:srgbClr val="000000"/>
                </a:solidFill>
                <a:latin typeface="Arial" panose="020B0604020202020204" pitchFamily="34" charset="0"/>
                <a:cs typeface="Arial" panose="020B0604020202020204" pitchFamily="34" charset="0"/>
              </a:rPr>
              <a:t>Coverage Extensions:</a:t>
            </a:r>
            <a:endParaRPr lang="en-US" sz="1800" b="1" dirty="0">
              <a:latin typeface="Arial" panose="020B0604020202020204" pitchFamily="34" charset="0"/>
              <a:cs typeface="Arial" panose="020B0604020202020204" pitchFamily="34" charset="0"/>
            </a:endParaRPr>
          </a:p>
        </p:txBody>
      </p:sp>
      <p:pic>
        <p:nvPicPr>
          <p:cNvPr id="5" name="Picture 3" descr="C:\Users\lschilling\Desktop\NJSIG Logo\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180137"/>
            <a:ext cx="15240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DD7263E-5664-B5CD-5E75-14230CC51FFE}"/>
              </a:ext>
            </a:extLst>
          </p:cNvPr>
          <p:cNvPicPr>
            <a:picLocks noChangeAspect="1"/>
          </p:cNvPicPr>
          <p:nvPr/>
        </p:nvPicPr>
        <p:blipFill>
          <a:blip r:embed="rId4"/>
          <a:stretch>
            <a:fillRect/>
          </a:stretch>
        </p:blipFill>
        <p:spPr>
          <a:xfrm>
            <a:off x="561975" y="2209800"/>
            <a:ext cx="8353425" cy="3752850"/>
          </a:xfrm>
          <a:prstGeom prst="rect">
            <a:avLst/>
          </a:prstGeom>
        </p:spPr>
      </p:pic>
      <p:sp>
        <p:nvSpPr>
          <p:cNvPr id="9" name="Title 1"/>
          <p:cNvSpPr txBox="1">
            <a:spLocks/>
          </p:cNvSpPr>
          <p:nvPr/>
        </p:nvSpPr>
        <p:spPr>
          <a:xfrm>
            <a:off x="-10057" y="304800"/>
            <a:ext cx="9144000" cy="6413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5400">
                <a:solidFill>
                  <a:schemeClr val="accent6">
                    <a:lumMod val="75000"/>
                  </a:schemeClr>
                </a:solidFill>
              </a:rPr>
              <a:t>Insurance Coverage:  Property</a:t>
            </a:r>
            <a:endParaRPr lang="en-US" sz="5400" dirty="0">
              <a:solidFill>
                <a:schemeClr val="accent6">
                  <a:lumMod val="75000"/>
                </a:schemeClr>
              </a:solidFill>
            </a:endParaRPr>
          </a:p>
        </p:txBody>
      </p:sp>
    </p:spTree>
    <p:extLst>
      <p:ext uri="{BB962C8B-B14F-4D97-AF65-F5344CB8AC3E}">
        <p14:creationId xmlns:p14="http://schemas.microsoft.com/office/powerpoint/2010/main" val="3329458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3603</TotalTime>
  <Words>12975</Words>
  <Application>Microsoft Office PowerPoint</Application>
  <PresentationFormat>On-screen Show (4:3)</PresentationFormat>
  <Paragraphs>1427</Paragraphs>
  <Slides>123</Slides>
  <Notes>123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123</vt:i4>
      </vt:variant>
    </vt:vector>
  </HeadingPairs>
  <TitlesOfParts>
    <vt:vector size="135" baseType="lpstr">
      <vt:lpstr>Söhne</vt:lpstr>
      <vt:lpstr>Amasis MT Pro Black</vt:lpstr>
      <vt:lpstr>Arial</vt:lpstr>
      <vt:lpstr>Arial Black</vt:lpstr>
      <vt:lpstr>Calibri</vt:lpstr>
      <vt:lpstr>Courier New</vt:lpstr>
      <vt:lpstr>Franklin Gothic Book</vt:lpstr>
      <vt:lpstr>Franklin Gothic Medium Cond</vt:lpstr>
      <vt:lpstr>Open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MANAGEMENT 101</vt:lpstr>
      <vt:lpstr>PLAN OF RISK MANAGEMENT</vt:lpstr>
      <vt:lpstr>NJSIG’s  Plan of Risk Management</vt:lpstr>
      <vt:lpstr>NJSIG’s Standards of Participation</vt:lpstr>
      <vt:lpstr>NJSIG’s Standards of Participation</vt:lpstr>
      <vt:lpstr>PowerPoint Presentation</vt:lpstr>
      <vt:lpstr>Poll Students</vt:lpstr>
      <vt:lpstr>Benefits of Having a Health and Safety Committee</vt:lpstr>
      <vt:lpstr>Benefits of Having a Health and Safety Committee</vt:lpstr>
      <vt:lpstr>Forming a Committee</vt:lpstr>
      <vt:lpstr>Forming a Committee</vt:lpstr>
      <vt:lpstr>Encourage Open Communications</vt:lpstr>
      <vt:lpstr>Accident Investigation</vt:lpstr>
      <vt:lpstr>Poll Students</vt:lpstr>
      <vt:lpstr>Train Employees in Event of an Injury</vt:lpstr>
      <vt:lpstr>Be Prepared to Respond to an Injury</vt:lpstr>
      <vt:lpstr>3 Basic Steps of an Investigation</vt:lpstr>
      <vt:lpstr>Poll Students</vt:lpstr>
      <vt:lpstr> Poll Students Who Investigate Injuries</vt:lpstr>
      <vt:lpstr>Collecting Facts At the Scene of the Injury</vt:lpstr>
      <vt:lpstr>What are the advantages to visiting the scene and interviewing witnesses on site?</vt:lpstr>
      <vt:lpstr>Interviewing Witnesses in an Office</vt:lpstr>
      <vt:lpstr>Interviewing Witnesses</vt:lpstr>
      <vt:lpstr>Key Take-Away</vt:lpstr>
      <vt:lpstr>Interviewing Tips</vt:lpstr>
      <vt:lpstr>Ask Open-ended Questions Who – What – Where – When – Why</vt:lpstr>
      <vt:lpstr>Review Pertinent Records</vt:lpstr>
      <vt:lpstr>PowerPoint Presentation</vt:lpstr>
      <vt:lpstr>Root Cause Analysis</vt:lpstr>
      <vt:lpstr>Let’s See This in Action</vt:lpstr>
      <vt:lpstr>1 - Ask “WHY” at least 5 times</vt:lpstr>
      <vt:lpstr> Systems Involved With This Worker</vt:lpstr>
      <vt:lpstr>Which 1 System Most Failed This Worker?</vt:lpstr>
      <vt:lpstr>Class Poll</vt:lpstr>
      <vt:lpstr>2- Ask yourself, “WHY did the action or decision make sense at the time?”</vt:lpstr>
      <vt:lpstr>Supervisory System Breakdowns</vt:lpstr>
      <vt:lpstr>Equipment System Breakdowns</vt:lpstr>
      <vt:lpstr>External Factors</vt:lpstr>
      <vt:lpstr>Human System Breakdowns</vt:lpstr>
      <vt:lpstr>Safety Drift Normalization of Deviance</vt:lpstr>
      <vt:lpstr>Slips / Lapses and Mistakes</vt:lpstr>
      <vt:lpstr>Last Thought on the Analysis Phase</vt:lpstr>
      <vt:lpstr>PowerPoint Presentation</vt:lpstr>
      <vt:lpstr>A New Mindset</vt:lpstr>
      <vt:lpstr>Accountability</vt:lpstr>
      <vt:lpstr>Create an Action Plan Who will do what, by when?</vt:lpstr>
      <vt:lpstr>Hierarchy of Controls</vt:lpstr>
      <vt:lpstr>Possible Action Plans</vt:lpstr>
      <vt:lpstr>Take Action &amp; Monitor Results</vt:lpstr>
      <vt:lpstr>A Caution About Providing Training as an Action Plan</vt:lpstr>
      <vt:lpstr>What-if: We could not identify something that needs to be changed?</vt:lpstr>
      <vt:lpstr>The Challenge for Improved Accident Investigations</vt:lpstr>
      <vt:lpstr>Questions – Comments?</vt:lpstr>
      <vt:lpstr>Return-to-Work (RTW) Program</vt:lpstr>
      <vt:lpstr>Return-to-Work Programs </vt:lpstr>
      <vt:lpstr>Return-to-Work Programs </vt:lpstr>
      <vt:lpstr>SAMPLE Return-to-Work Program </vt:lpstr>
      <vt:lpstr>Why is it’s Important?</vt:lpstr>
      <vt:lpstr>Examples of Modified Duties</vt:lpstr>
      <vt:lpstr>Examples of Modified Duties</vt:lpstr>
      <vt:lpstr>PowerPoint Presentation</vt:lpstr>
      <vt:lpstr>NJSIG Employment Practices Hotline Attorney (NEPHA)</vt:lpstr>
      <vt:lpstr>When to Call the Employment Practices Hotline</vt:lpstr>
      <vt:lpstr>Cyber Risk Management</vt:lpstr>
      <vt:lpstr>NJSIG’s Minimum Cyber Security Controls</vt:lpstr>
      <vt:lpstr>Additional Cyber Security Measures</vt:lpstr>
      <vt:lpstr>Creating a Cyber Incident Response Plan</vt:lpstr>
      <vt:lpstr>PowerPoint Presentation</vt:lpstr>
      <vt:lpstr>VS.</vt:lpstr>
      <vt:lpstr>Types of Insurance</vt:lpstr>
      <vt:lpstr>Employee Benefits vs. Property and Casualty</vt:lpstr>
      <vt:lpstr>Commercial Insurance Distribution</vt:lpstr>
      <vt:lpstr>Types of Insurance/Risk Transfer Programs</vt:lpstr>
      <vt:lpstr>Risk Pools (“JIFs”) vs.  Commercial Insurance Carriers</vt:lpstr>
      <vt:lpstr>Risk Pools (“JIFs”) vs.  Commercial Insurance Carriers</vt:lpstr>
      <vt:lpstr>NJSIG Sub-funds</vt:lpstr>
      <vt:lpstr>Overview of Insurance &amp; Risk Management</vt:lpstr>
      <vt:lpstr>Overview of Insurance &amp; Risk Management</vt:lpstr>
      <vt:lpstr>Overview of Insurance &amp; Risk Management</vt:lpstr>
      <vt:lpstr>Overview of Insurance &amp; Risk Management</vt:lpstr>
      <vt:lpstr>NJSIG Insurance Coverage Offerings</vt:lpstr>
      <vt:lpstr>Insurance Coverage:  Workers’ Comp</vt:lpstr>
      <vt:lpstr>Insurance Coverage:  Workers’ Comp</vt:lpstr>
      <vt:lpstr>Insurance Coverage:  Property</vt:lpstr>
      <vt:lpstr>PowerPoint Presentation</vt:lpstr>
      <vt:lpstr>Insurance Coverage:  Property</vt:lpstr>
      <vt:lpstr>Insurance Coverage:  Property</vt:lpstr>
      <vt:lpstr>Insurance Coverage:  EDP</vt:lpstr>
      <vt:lpstr>Insurance Coverage:  Equipment Breakdown</vt:lpstr>
      <vt:lpstr>Insurance Coverage:  Site Pollution</vt:lpstr>
      <vt:lpstr>Insurance Coverage:  Site Pollution</vt:lpstr>
      <vt:lpstr>Insurance Coverage:  Crime</vt:lpstr>
      <vt:lpstr>Insurance Coverage:  GL | AL</vt:lpstr>
      <vt:lpstr>Insurance Coverage:  GL</vt:lpstr>
      <vt:lpstr>Insurance Coverage:  GL</vt:lpstr>
      <vt:lpstr>Insurance Coverage:  GL</vt:lpstr>
      <vt:lpstr>PowerPoint Presentation</vt:lpstr>
      <vt:lpstr>PowerPoint Presentation</vt:lpstr>
      <vt:lpstr>Insurance Coverage:  SBLL</vt:lpstr>
      <vt:lpstr>PowerPoint Presentation</vt:lpstr>
      <vt:lpstr>Insurance Coverage:  SBLL</vt:lpstr>
      <vt:lpstr>Insurance Coverage:  Cyber</vt:lpstr>
      <vt:lpstr>Insurance Coverage:  Cyber</vt:lpstr>
      <vt:lpstr>Insurance Coverage:  Cyber</vt:lpstr>
      <vt:lpstr>Insurance Coverage:  Crisis Management</vt:lpstr>
      <vt:lpstr>Insurance Coverage:  Crisis Management</vt:lpstr>
      <vt:lpstr>Insurance Coverage:  Restart</vt:lpstr>
      <vt:lpstr>Questions – Comments?</vt:lpstr>
      <vt:lpstr> 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Insuring School Districts</dc:title>
  <dc:creator>William Mayo</dc:creator>
  <cp:lastModifiedBy>Alfred T Kirk</cp:lastModifiedBy>
  <cp:revision>172</cp:revision>
  <cp:lastPrinted>2023-10-03T13:26:08Z</cp:lastPrinted>
  <dcterms:created xsi:type="dcterms:W3CDTF">2016-12-16T15:52:18Z</dcterms:created>
  <dcterms:modified xsi:type="dcterms:W3CDTF">2023-10-03T16:52:14Z</dcterms:modified>
</cp:coreProperties>
</file>